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6" r:id="rId6"/>
    <p:sldId id="259" r:id="rId7"/>
    <p:sldId id="260" r:id="rId8"/>
    <p:sldId id="267" r:id="rId9"/>
    <p:sldId id="262" r:id="rId10"/>
    <p:sldId id="269" r:id="rId11"/>
    <p:sldId id="277" r:id="rId12"/>
    <p:sldId id="279" r:id="rId13"/>
    <p:sldId id="280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D1293-3121-47FD-A731-64F7469AF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87213"/>
      </p:ext>
    </p:extLst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F9313-5C5F-4634-AE66-D6AE3BB58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63440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32512-601D-4B02-B4EB-5EB71DCD5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57314"/>
      </p:ext>
    </p:extLst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EC9EA-20C3-490A-BBE9-CB886CD19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62581"/>
      </p:ext>
    </p:extLst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DC469-4A2A-416F-899F-44C06C290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89761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2DEEB-A13F-494A-9272-54CC99A52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93310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08B90-9C38-4C41-8F3A-0A7A5A970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75034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77B69-EB96-40C7-A673-6D825C31D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77517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D9B29-30DA-4ED6-A1E4-F88FDF38C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57784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5A020-042E-4934-A36B-B429CD8F6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36138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A0976-5A5B-4946-AFFB-775F22AE6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74088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D3574-976C-4D08-A840-2FCAD3791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01442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87DDA-3786-465C-BAAB-BA54E2017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256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4BE312A-5247-4EDC-B2E5-86241F007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5" descr="texture_311_by_sirius_sdz-d5xcdr3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8077200" cy="1752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latin typeface="Impact" panose="020B0806030902050204" pitchFamily="34" charset="0"/>
              </a:rPr>
              <a:t>The Dharma</a:t>
            </a: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534400" cy="13112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5921" dir="2700000" algn="ctr" rotWithShape="0">
              <a:srgbClr val="CC99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80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Eightfold Path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4572000" y="1981200"/>
            <a:ext cx="0" cy="114300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066800" y="2971800"/>
            <a:ext cx="7086600" cy="11890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72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Nirvana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4038600"/>
            <a:ext cx="91440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Char char="Ó"/>
              <a:defRPr/>
            </a:pPr>
            <a:r>
              <a:rPr kumimoji="1"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Union with the ultimate spiritual reality</a:t>
            </a:r>
          </a:p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Char char="Ó"/>
              <a:defRPr/>
            </a:pPr>
            <a:r>
              <a:rPr kumimoji="1"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Escape from the cycle of rebirth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9144000" cy="5410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bg2"/>
              </a:buClr>
              <a:buFont typeface="Wingdings" panose="05000000000000000000" pitchFamily="2" charset="2"/>
              <a:buChar char="Ó"/>
              <a:defRPr/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Arhat who extinguishes all desires - reborn doesn't apply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Clr>
                <a:schemeClr val="bg2"/>
              </a:buClr>
              <a:buFont typeface="Wingdings" panose="05000000000000000000" pitchFamily="2" charset="2"/>
              <a:buChar char="Ó"/>
              <a:defRPr/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Response to disciple: You ought to be bewildered - this is "profound, recondite, hard to comprehend, rare, excellent, beyond dialectic, subtle, only to be understood by the wise"</a:t>
            </a: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 </a:t>
            </a:r>
          </a:p>
        </p:txBody>
      </p:sp>
      <p:sp>
        <p:nvSpPr>
          <p:cNvPr id="19459" name="WordArt 5"/>
          <p:cNvSpPr>
            <a:spLocks noChangeArrowheads="1" noChangeShapeType="1" noTextEdit="1"/>
          </p:cNvSpPr>
          <p:nvPr/>
        </p:nvSpPr>
        <p:spPr bwMode="auto">
          <a:xfrm>
            <a:off x="2286000" y="152400"/>
            <a:ext cx="4572000" cy="990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8000">
                      <a:srgbClr val="1F1F1F"/>
                    </a:gs>
                    <a:gs pos="9000">
                      <a:srgbClr val="FFFFFF"/>
                    </a:gs>
                    <a:gs pos="21001">
                      <a:srgbClr val="636363"/>
                    </a:gs>
                    <a:gs pos="26500">
                      <a:srgbClr val="CFCFCF"/>
                    </a:gs>
                    <a:gs pos="33000">
                      <a:srgbClr val="CFCFCF"/>
                    </a:gs>
                    <a:gs pos="38000">
                      <a:srgbClr val="1F1F1F"/>
                    </a:gs>
                    <a:gs pos="39500">
                      <a:srgbClr val="FFFFFF"/>
                    </a:gs>
                    <a:gs pos="50000">
                      <a:srgbClr val="7F7F7F"/>
                    </a:gs>
                    <a:gs pos="60501">
                      <a:srgbClr val="FFFFFF"/>
                    </a:gs>
                    <a:gs pos="62001">
                      <a:srgbClr val="1F1F1F"/>
                    </a:gs>
                    <a:gs pos="67000">
                      <a:srgbClr val="CFCFCF"/>
                    </a:gs>
                    <a:gs pos="73500">
                      <a:srgbClr val="CFCFCF"/>
                    </a:gs>
                    <a:gs pos="78999">
                      <a:srgbClr val="636363"/>
                    </a:gs>
                    <a:gs pos="91000">
                      <a:srgbClr val="FFFFFF"/>
                    </a:gs>
                    <a:gs pos="92000">
                      <a:srgbClr val="1F1F1F"/>
                    </a:gs>
                    <a:gs pos="100000">
                      <a:srgbClr val="FFFFFF"/>
                    </a:gs>
                  </a:gsLst>
                  <a:lin ang="2700000" scaled="1"/>
                </a:gradFill>
                <a:latin typeface="Impact" panose="020B0806030902050204" pitchFamily="34" charset="0"/>
              </a:rPr>
              <a:t>Nirvana</a:t>
            </a:r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"/>
            <a:ext cx="9144000" cy="6477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Ó"/>
              <a:defRPr/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Supra-sonic? 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Ó"/>
              <a:defRPr/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"blow out/extinguish" boundaries of finite self, left w/ boundless life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Ó"/>
              <a:defRPr/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Far transcends the power of words - individual awareness is eclipsed in the blazing light of total awareness like a star at sunrise</a:t>
            </a: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381000" y="292100"/>
            <a:ext cx="76200" cy="88900"/>
          </a:xfrm>
        </p:spPr>
        <p:txBody>
          <a:bodyPr/>
          <a:lstStyle/>
          <a:p>
            <a:pPr eaLnBrk="1" hangingPunct="1"/>
            <a:endParaRPr lang="en-US" altLang="en-US" sz="4000" b="1">
              <a:latin typeface="Tempus Sans ITC" panose="04020404030D07020202" pitchFamily="82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858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bg2"/>
              </a:buClr>
              <a:buFont typeface="Wingdings" panose="05000000000000000000" pitchFamily="2" charset="2"/>
              <a:buChar char="Ó"/>
              <a:defRPr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Spiritual freedom brings largeness of life - Buddha “embodied more of reality”</a:t>
            </a:r>
          </a:p>
          <a:p>
            <a:pPr eaLnBrk="1" hangingPunct="1">
              <a:spcBef>
                <a:spcPct val="0"/>
              </a:spcBef>
              <a:buClr>
                <a:schemeClr val="bg2"/>
              </a:buClr>
              <a:buFont typeface="Wingdings" panose="05000000000000000000" pitchFamily="2" charset="2"/>
              <a:buChar char="Ó"/>
              <a:defRPr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If increased freedom brings increased being, total freedom brings BEING itself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096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bg2"/>
              </a:buClr>
              <a:buFont typeface="Wingdings" panose="05000000000000000000" pitchFamily="2" charset="2"/>
              <a:buChar char="Ó"/>
              <a:defRPr/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Buddhism is often described as nontheistic</a:t>
            </a:r>
          </a:p>
          <a:p>
            <a:pPr eaLnBrk="1" hangingPunct="1">
              <a:spcBef>
                <a:spcPct val="0"/>
              </a:spcBef>
              <a:buClr>
                <a:schemeClr val="bg2"/>
              </a:buClr>
              <a:buFont typeface="Wingdings" panose="05000000000000000000" pitchFamily="2" charset="2"/>
              <a:buChar char="Ó"/>
              <a:defRPr/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No personal God; do not worship the Buddha</a:t>
            </a:r>
          </a:p>
          <a:p>
            <a:pPr eaLnBrk="1" hangingPunct="1">
              <a:spcBef>
                <a:spcPct val="0"/>
              </a:spcBef>
              <a:buClr>
                <a:schemeClr val="bg2"/>
              </a:buClr>
              <a:buFont typeface="Wingdings" panose="05000000000000000000" pitchFamily="2" charset="2"/>
              <a:buChar char="Ó"/>
              <a:defRPr/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Revere the Buddha’s teachings—a raft to take followers to the farther shore, nirvana</a:t>
            </a:r>
          </a:p>
        </p:txBody>
      </p:sp>
      <p:sp>
        <p:nvSpPr>
          <p:cNvPr id="2" name="AutoShape 5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076" name="Picture 11" descr="ANd9GcQaTpUZV0Qx4vCGvnRUzA_1Gg7ALgu0i9LOH5_e6mFuV0u0wb7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572000"/>
            <a:ext cx="3200400" cy="21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524000"/>
            <a:ext cx="9144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AutoNum type="arabicPeriod"/>
              <a:defRPr/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There is suffering in the world</a:t>
            </a: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 3" panose="05040102010807070707" pitchFamily="18" charset="2"/>
              </a:rPr>
              <a:t>e</a:t>
            </a: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to live</a:t>
            </a: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is to suffer</a:t>
            </a:r>
            <a:r>
              <a:rPr lang="en-US" sz="4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(</a:t>
            </a:r>
            <a:r>
              <a:rPr lang="en-US" sz="48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Dukkha</a:t>
            </a: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) </a:t>
            </a:r>
          </a:p>
          <a:p>
            <a:pPr lvl="1" eaLnBrk="1" hangingPunct="1">
              <a:buClr>
                <a:srgbClr val="FF3300"/>
              </a:buClr>
              <a:buFont typeface="Wingdings" panose="05000000000000000000" pitchFamily="2" charset="2"/>
              <a:buChar char="§"/>
              <a:defRPr/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The Buddha found this out when he was young and experienced suffering and death in others</a:t>
            </a:r>
          </a:p>
        </p:txBody>
      </p:sp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838200" y="228600"/>
            <a:ext cx="7620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  <a:contourClr>
                <a:srgbClr val="CBCBCB"/>
              </a:contourClr>
            </a:sp3d>
          </a:bodyPr>
          <a:lstStyle/>
          <a:p>
            <a:pPr algn="ctr"/>
            <a:r>
              <a:rPr lang="en-US" sz="3600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Four Noble Truths</a:t>
            </a:r>
          </a:p>
        </p:txBody>
      </p:sp>
      <p:pic>
        <p:nvPicPr>
          <p:cNvPr id="5124" name="Picture 5" descr="buddha-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00" y="1524000"/>
            <a:ext cx="1854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AutoNum type="arabicPeriod" startAt="2"/>
              <a:defRPr/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The cause of suffering is self-centered desire and attachments (</a:t>
            </a:r>
            <a:r>
              <a:rPr lang="en-US" sz="48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Tanha</a:t>
            </a: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)</a:t>
            </a:r>
          </a:p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AutoNum type="arabicPeriod" startAt="2"/>
              <a:defRPr/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The solution is to eliminate desire and attachments (</a:t>
            </a:r>
            <a:r>
              <a:rPr lang="en-US" sz="48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Nirvana = “extinction”</a:t>
            </a: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)</a:t>
            </a:r>
          </a:p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AutoNum type="arabicPeriod" startAt="2"/>
              <a:defRPr/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To reach </a:t>
            </a:r>
            <a:r>
              <a:rPr lang="en-US" sz="4800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nirvana</a:t>
            </a: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, one must follow the Eightfold Path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6" descr="Download-Cool-Backgrounds-HD-Wallpaper-1080x607"/>
          <p:cNvSpPr>
            <a:spLocks noChangeArrowheads="1" noChangeShapeType="1" noTextEdit="1"/>
          </p:cNvSpPr>
          <p:nvPr/>
        </p:nvSpPr>
        <p:spPr bwMode="auto">
          <a:xfrm>
            <a:off x="228600" y="76200"/>
            <a:ext cx="8686800" cy="2438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latin typeface="Impact" panose="020B0806030902050204" pitchFamily="34" charset="0"/>
              </a:rPr>
              <a:t>The Noble Eightfold Path to Liberation</a:t>
            </a:r>
          </a:p>
        </p:txBody>
      </p:sp>
      <p:pic>
        <p:nvPicPr>
          <p:cNvPr id="7171" name="Picture 8" descr="eightfold-path-illustration-08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800"/>
            <a:ext cx="7162800" cy="44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Clr>
                <a:schemeClr val="bg2"/>
              </a:buClr>
              <a:buFontTx/>
              <a:buAutoNum type="arabicPeriod"/>
              <a:defRPr/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Right Understanding: realize and understand the Four Noble Truths </a:t>
            </a:r>
          </a:p>
          <a:p>
            <a:pPr marL="609600" indent="-609600" eaLnBrk="1" hangingPunct="1">
              <a:spcBef>
                <a:spcPct val="0"/>
              </a:spcBef>
              <a:buClr>
                <a:schemeClr val="bg2"/>
              </a:buClr>
              <a:buFontTx/>
              <a:buAutoNum type="arabicPeriod"/>
              <a:defRPr/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Right Thought or Motives: uncover any unwholesome roots in one’s thinking, eliminate self-­centeredness </a:t>
            </a:r>
          </a:p>
          <a:p>
            <a:pPr marL="609600" indent="-609600" eaLnBrk="1" hangingPunct="1">
              <a:spcBef>
                <a:spcPct val="0"/>
              </a:spcBef>
              <a:buClr>
                <a:schemeClr val="bg2"/>
              </a:buClr>
              <a:buFontTx/>
              <a:buAutoNum type="arabicPeriod"/>
              <a:defRPr/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Right Speech: abstain from lying, gossiping, speaking harshly, divisive speech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Clr>
                <a:schemeClr val="bg2"/>
              </a:buClr>
              <a:buFontTx/>
              <a:buAutoNum type="arabicPeriod" startAt="4"/>
              <a:defRPr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Right Action: observe the Five Precepts, namely to avoid destroying life, stealing, sexual misconduct, lying, and intoxicants</a:t>
            </a:r>
          </a:p>
          <a:p>
            <a:pPr marL="609600" indent="-609600" eaLnBrk="1" hangingPunct="1">
              <a:spcBef>
                <a:spcPct val="0"/>
              </a:spcBef>
              <a:buClr>
                <a:schemeClr val="bg2"/>
              </a:buClr>
              <a:buFontTx/>
              <a:buAutoNum type="arabicPeriod" startAt="5"/>
              <a:defRPr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Right Livelihood: make a living without violating the Five Precepts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4294967295"/>
          </p:nvPr>
        </p:nvSpPr>
        <p:spPr>
          <a:xfrm>
            <a:off x="0" y="1588"/>
            <a:ext cx="9144000" cy="6856412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Clr>
                <a:schemeClr val="bg2"/>
              </a:buClr>
              <a:buFontTx/>
              <a:buAutoNum type="arabicPeriod" startAt="6"/>
              <a:defRPr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Right Effort: eliminate impurities of the mind and cultivate wholesome actions</a:t>
            </a:r>
          </a:p>
          <a:p>
            <a:pPr marL="609600" indent="-609600" eaLnBrk="1" hangingPunct="1">
              <a:spcBef>
                <a:spcPct val="0"/>
              </a:spcBef>
              <a:buClr>
                <a:schemeClr val="bg2"/>
              </a:buClr>
              <a:buFontTx/>
              <a:buAutoNum type="arabicPeriod" startAt="6"/>
              <a:defRPr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Right Mindfulness: be aware in every moment, discipline the mind </a:t>
            </a:r>
          </a:p>
          <a:p>
            <a:pPr marL="609600" indent="-609600" eaLnBrk="1" hangingPunct="1">
              <a:spcBef>
                <a:spcPct val="0"/>
              </a:spcBef>
              <a:buClr>
                <a:schemeClr val="bg2"/>
              </a:buClr>
              <a:buFontTx/>
              <a:buAutoNum type="arabicPeriod" startAt="6"/>
              <a:defRPr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Right Meditation: quiet the mind through mental discipline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0" y="1143000"/>
            <a:ext cx="9144000" cy="4983163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  <a:buClr>
                <a:schemeClr val="bg2"/>
              </a:buClr>
              <a:buFont typeface="Wingdings" panose="05000000000000000000" pitchFamily="2" charset="2"/>
              <a:buChar char="Ó"/>
              <a:defRPr/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No eternal, independently existing soul to be reborn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Clr>
                <a:schemeClr val="bg2"/>
              </a:buClr>
              <a:buFont typeface="Wingdings" panose="05000000000000000000" pitchFamily="2" charset="2"/>
              <a:buChar char="Ó"/>
              <a:defRPr/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Central cause is karma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Clr>
                <a:schemeClr val="bg2"/>
              </a:buClr>
              <a:buFont typeface="Wingdings" panose="05000000000000000000" pitchFamily="2" charset="2"/>
              <a:buChar char="Ó"/>
              <a:defRPr/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3 root afflictions: greed, hate, and delusion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Clr>
                <a:schemeClr val="bg2"/>
              </a:buClr>
              <a:buFont typeface="Wingdings" panose="05000000000000000000" pitchFamily="2" charset="2"/>
              <a:buChar char="Ó"/>
              <a:defRPr/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Cultivating non-greed, non-hate, and non-delusion act as causes to leave the circle of birth and death</a:t>
            </a:r>
          </a:p>
        </p:txBody>
      </p:sp>
      <p:sp>
        <p:nvSpPr>
          <p:cNvPr id="16387" name="WordArt 4"/>
          <p:cNvSpPr>
            <a:spLocks noChangeArrowheads="1" noChangeShapeType="1" noTextEdit="1"/>
          </p:cNvSpPr>
          <p:nvPr/>
        </p:nvSpPr>
        <p:spPr bwMode="auto">
          <a:xfrm>
            <a:off x="838200" y="228600"/>
            <a:ext cx="7924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8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  <a:contourClr>
                <a:srgbClr val="DCEBF5"/>
              </a:contourClr>
            </a:sp3d>
          </a:bodyPr>
          <a:lstStyle/>
          <a:p>
            <a:pPr algn="ctr"/>
            <a:r>
              <a:rPr lang="en-US" sz="3600" i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The Wheel of Birth and Death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392</Words>
  <Application>Microsoft Office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Comic Sans MS</vt:lpstr>
      <vt:lpstr>Impact</vt:lpstr>
      <vt:lpstr>Tempus Sans ITC</vt:lpstr>
      <vt:lpstr>Wingdings</vt:lpstr>
      <vt:lpstr>Wingdings 3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coach_b_rad</dc:creator>
  <cp:lastModifiedBy>Rich Bradley</cp:lastModifiedBy>
  <cp:revision>19</cp:revision>
  <dcterms:created xsi:type="dcterms:W3CDTF">2013-11-17T16:56:27Z</dcterms:created>
  <dcterms:modified xsi:type="dcterms:W3CDTF">2020-04-29T14:09:43Z</dcterms:modified>
</cp:coreProperties>
</file>