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22" r:id="rId4"/>
    <p:sldId id="316" r:id="rId5"/>
    <p:sldId id="323" r:id="rId6"/>
    <p:sldId id="317" r:id="rId7"/>
    <p:sldId id="319" r:id="rId8"/>
    <p:sldId id="324" r:id="rId9"/>
    <p:sldId id="320" r:id="rId10"/>
    <p:sldId id="326" r:id="rId11"/>
    <p:sldId id="321" r:id="rId12"/>
    <p:sldId id="336" r:id="rId13"/>
    <p:sldId id="329" r:id="rId14"/>
    <p:sldId id="330" r:id="rId15"/>
    <p:sldId id="331" r:id="rId16"/>
    <p:sldId id="332" r:id="rId17"/>
    <p:sldId id="335" r:id="rId18"/>
    <p:sldId id="33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FF"/>
    <a:srgbClr val="0000FF"/>
    <a:srgbClr val="3366FF"/>
    <a:srgbClr val="00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A917-0618-4473-B6C6-48C45BBAA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E4313-A6D0-4261-8C8D-B35DB690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90734-E97A-4027-AE4A-D6C4CB15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C80CF-145F-4523-B57B-D37E5769F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5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339E-F2BF-4896-A0F7-596B58BC5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42793-AE07-4621-8055-F93A71076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3B46-1C37-4C3C-8F03-FA351A81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DD4E-F539-4F50-B27A-8D7EF749F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4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6EBC-3760-4AD5-9869-44E0DA8E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7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BC57-48BB-4881-BA69-328A2E6AD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6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20BE2-EEB2-4FF3-A0FA-5798FF7AA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3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FAAAA11-E338-407B-B1B3-96F12E884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source=images&amp;cd=&amp;cad=rja&amp;docid=DhTDW3UeXTPkYM&amp;tbnid=csv7jxmloqUzRM:&amp;ved=0CAgQjRwwAA&amp;url=http://www.neerajshrivastav.com/?attachment_id%3D2371&amp;ei=GiprUunSBYO0iQLh7YDQDQ&amp;psig=AFQjCNH4M_ZL4qubQEmfOPKKso_RauJrwg&amp;ust=138284124213341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8534400" cy="35385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9000">
                      <a:srgbClr val="99CCFF"/>
                    </a:gs>
                    <a:gs pos="19501">
                      <a:srgbClr val="CC99FF"/>
                    </a:gs>
                    <a:gs pos="32001">
                      <a:srgbClr val="9966FF"/>
                    </a:gs>
                    <a:gs pos="41000">
                      <a:srgbClr val="99CCFF"/>
                    </a:gs>
                    <a:gs pos="50000">
                      <a:srgbClr val="CCCCFF"/>
                    </a:gs>
                    <a:gs pos="59000">
                      <a:srgbClr val="99CCFF"/>
                    </a:gs>
                    <a:gs pos="67999">
                      <a:srgbClr val="9966FF"/>
                    </a:gs>
                    <a:gs pos="80499">
                      <a:srgbClr val="CC99FF"/>
                    </a:gs>
                    <a:gs pos="91000">
                      <a:srgbClr val="99CCFF"/>
                    </a:gs>
                    <a:gs pos="100000">
                      <a:srgbClr val="CCCCFF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Religious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20638"/>
            <a:ext cx="9144000" cy="4525962"/>
          </a:xfrm>
        </p:spPr>
        <p:txBody>
          <a:bodyPr/>
          <a:lstStyle/>
          <a:p>
            <a:pPr eaLnBrk="1" hangingPunct="1"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in religious power have the ability to dominate and manipulate the faithful; people may put their faith in unethical or misguided spiritual leaders </a:t>
            </a: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92513"/>
            <a:ext cx="60960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175" y="152400"/>
            <a:ext cx="9140825" cy="4373563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lead to an exaggeration of guilt in people with perfectionist or paranoid tendencies; may become a form of escapism; may be psychologically harmful to some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30" y="3657600"/>
            <a:ext cx="2944314" cy="313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175" y="228600"/>
            <a:ext cx="9140825" cy="4297363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center for political power, and may be used as a rallying point for wars against other peoples or nations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87" y="3048000"/>
            <a:ext cx="3581400" cy="37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addis-religion-war-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57200"/>
            <a:ext cx="912971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33400"/>
            <a:ext cx="9017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04800"/>
            <a:ext cx="91884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8689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350" y="914400"/>
            <a:ext cx="9137650" cy="5638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Orthodox</a:t>
            </a:r>
          </a:p>
          <a:p>
            <a:pPr lvl="1"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trictly follow established practices, laws, and creeds</a:t>
            </a:r>
          </a:p>
          <a:p>
            <a:pPr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Absolutist</a:t>
            </a:r>
          </a:p>
          <a:p>
            <a:pPr lvl="1"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esist contemporary influences and affirm the historical core of their religion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/>
                <a:solidFill>
                  <a:srgbClr val="3366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Absolutist and Liberal Interpretations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Fundamentalist</a:t>
            </a:r>
          </a:p>
          <a:p>
            <a:pPr lvl="1"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ften (but misleadingly) applied to a selective insistence on parts of a religious tradition</a:t>
            </a:r>
          </a:p>
          <a:p>
            <a:pPr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</a:t>
            </a:r>
          </a:p>
          <a:p>
            <a:pPr lvl="1"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flexible approach to religious tradition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29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Science, like religion, searches for universal principles to explain reality</a:t>
            </a:r>
          </a:p>
          <a:p>
            <a:pPr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scientists placed greater emphasis on rational knowledge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199" cy="1447800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Encounter between Science and Religion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763" y="0"/>
            <a:ext cx="9139237" cy="4724400"/>
          </a:xfrm>
        </p:spPr>
        <p:txBody>
          <a:bodyPr/>
          <a:lstStyle/>
          <a:p>
            <a:pPr eaLnBrk="1" hangingPunct="1"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Recently, scientists have sought to understand religious belief</a:t>
            </a:r>
          </a:p>
          <a:p>
            <a:pPr eaLnBrk="1" hangingPunct="1"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between science and religion is exemplified in the opposing views of creationism and Darwinism</a:t>
            </a: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57451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9144000" cy="5715001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model </a:t>
            </a:r>
          </a:p>
          <a:p>
            <a:pPr lvl="1"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and religion deal with separate realms</a:t>
            </a:r>
          </a:p>
          <a:p>
            <a:pPr lvl="1"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dialogue in which scientists and religious believers can find common ground</a:t>
            </a:r>
          </a:p>
          <a:p>
            <a:pPr lvl="1" eaLnBrk="1" hangingPunct="1">
              <a:spcBef>
                <a:spcPts val="0"/>
              </a:spcBef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Integration, in which science and religion overlap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76200" y="76200"/>
            <a:ext cx="8991600" cy="1066799"/>
          </a:xfrm>
          <a:prstGeom prst="rect">
            <a:avLst/>
          </a:prstGeom>
          <a:noFill/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Current Dialogue Between Science and 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60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Women in Religions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institutionalized religions are patriarchal</a:t>
            </a:r>
          </a:p>
          <a:p>
            <a:pPr eaLnBrk="1" hangingPunct="1"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situation is being widely challenged by the contemporary feminist movement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08463"/>
            <a:ext cx="3254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women are deeply concerned about violence, poverty, ecological disaster and are insisting that religions be actively engaged in these issues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505200"/>
            <a:ext cx="35528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-9525" y="1347788"/>
            <a:ext cx="9153525" cy="5510212"/>
          </a:xfrm>
        </p:spPr>
        <p:txBody>
          <a:bodyPr/>
          <a:lstStyle/>
          <a:p>
            <a:pPr eaLnBrk="1" hangingPunct="1"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split rather than unify humanity</a:t>
            </a:r>
          </a:p>
          <a:p>
            <a:pPr eaLnBrk="1" hangingPunct="1">
              <a:buClr>
                <a:srgbClr val="3366FF"/>
              </a:buClr>
              <a:buFont typeface="Wingdings 2" panose="05020102010507070707" pitchFamily="18" charset="2"/>
              <a:buChar char="ï"/>
              <a:defRPr/>
            </a:pP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devote more energy to preserving the outer, institutional form of the religion than its inner spirit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991600" cy="1195526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i="1" dirty="0">
                <a:ln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Negative Aspects of Organized Religions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282</Words>
  <Application>Microsoft Office PowerPoint</Application>
  <PresentationFormat>On-screen Show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Women in Religions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Bradleys</dc:creator>
  <cp:lastModifiedBy>Bradley, Richard</cp:lastModifiedBy>
  <cp:revision>21</cp:revision>
  <dcterms:created xsi:type="dcterms:W3CDTF">2013-10-20T20:26:00Z</dcterms:created>
  <dcterms:modified xsi:type="dcterms:W3CDTF">2016-03-06T16:27:48Z</dcterms:modified>
</cp:coreProperties>
</file>