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86" r:id="rId8"/>
    <p:sldId id="287" r:id="rId9"/>
    <p:sldId id="266" r:id="rId10"/>
    <p:sldId id="267" r:id="rId11"/>
    <p:sldId id="268" r:id="rId12"/>
    <p:sldId id="288" r:id="rId13"/>
    <p:sldId id="269" r:id="rId14"/>
    <p:sldId id="274" r:id="rId15"/>
    <p:sldId id="289" r:id="rId16"/>
    <p:sldId id="275" r:id="rId17"/>
    <p:sldId id="276" r:id="rId18"/>
    <p:sldId id="277" r:id="rId19"/>
    <p:sldId id="279" r:id="rId20"/>
    <p:sldId id="290" r:id="rId21"/>
    <p:sldId id="280" r:id="rId22"/>
    <p:sldId id="281" r:id="rId23"/>
    <p:sldId id="291" r:id="rId24"/>
    <p:sldId id="282" r:id="rId25"/>
    <p:sldId id="292" r:id="rId26"/>
    <p:sldId id="283" r:id="rId27"/>
    <p:sldId id="285" r:id="rId28"/>
    <p:sldId id="293" r:id="rId29"/>
    <p:sldId id="294" r:id="rId30"/>
    <p:sldId id="296" r:id="rId31"/>
    <p:sldId id="295" r:id="rId32"/>
    <p:sldId id="298" r:id="rId33"/>
    <p:sldId id="297"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216"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5839B3B-99F9-4587-8A09-C55CCFF87EF8}" type="slidenum">
              <a:rPr lang="en-US" altLang="en-US"/>
              <a:pPr/>
              <a:t>‹#›</a:t>
            </a:fld>
            <a:endParaRPr lang="en-US" altLang="en-US"/>
          </a:p>
        </p:txBody>
      </p:sp>
    </p:spTree>
    <p:extLst>
      <p:ext uri="{BB962C8B-B14F-4D97-AF65-F5344CB8AC3E}">
        <p14:creationId xmlns:p14="http://schemas.microsoft.com/office/powerpoint/2010/main" val="581798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A366870-C696-4EF4-ADAB-06E8CE216287}" type="slidenum">
              <a:rPr lang="en-US" altLang="en-US"/>
              <a:pPr/>
              <a:t>‹#›</a:t>
            </a:fld>
            <a:endParaRPr lang="en-US" altLang="en-US"/>
          </a:p>
        </p:txBody>
      </p:sp>
    </p:spTree>
    <p:extLst>
      <p:ext uri="{BB962C8B-B14F-4D97-AF65-F5344CB8AC3E}">
        <p14:creationId xmlns:p14="http://schemas.microsoft.com/office/powerpoint/2010/main" val="1164208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983A325-BD74-4C55-9C9F-BE1F5DA631C6}" type="slidenum">
              <a:rPr lang="en-US" altLang="en-US"/>
              <a:pPr/>
              <a:t>‹#›</a:t>
            </a:fld>
            <a:endParaRPr lang="en-US" altLang="en-US"/>
          </a:p>
        </p:txBody>
      </p:sp>
    </p:spTree>
    <p:extLst>
      <p:ext uri="{BB962C8B-B14F-4D97-AF65-F5344CB8AC3E}">
        <p14:creationId xmlns:p14="http://schemas.microsoft.com/office/powerpoint/2010/main" val="23968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AF78F70-2E6D-4042-AF47-07E548FF5CC7}" type="slidenum">
              <a:rPr lang="en-US" altLang="en-US"/>
              <a:pPr/>
              <a:t>‹#›</a:t>
            </a:fld>
            <a:endParaRPr lang="en-US" altLang="en-US"/>
          </a:p>
        </p:txBody>
      </p:sp>
    </p:spTree>
    <p:extLst>
      <p:ext uri="{BB962C8B-B14F-4D97-AF65-F5344CB8AC3E}">
        <p14:creationId xmlns:p14="http://schemas.microsoft.com/office/powerpoint/2010/main" val="627701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027F864-96F2-415A-8AB6-0D2AC6BFA668}" type="slidenum">
              <a:rPr lang="en-US" altLang="en-US"/>
              <a:pPr/>
              <a:t>‹#›</a:t>
            </a:fld>
            <a:endParaRPr lang="en-US" altLang="en-US"/>
          </a:p>
        </p:txBody>
      </p:sp>
    </p:spTree>
    <p:extLst>
      <p:ext uri="{BB962C8B-B14F-4D97-AF65-F5344CB8AC3E}">
        <p14:creationId xmlns:p14="http://schemas.microsoft.com/office/powerpoint/2010/main" val="84556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693F810-7BE3-43BC-954C-9AEF878C3782}" type="slidenum">
              <a:rPr lang="en-US" altLang="en-US"/>
              <a:pPr/>
              <a:t>‹#›</a:t>
            </a:fld>
            <a:endParaRPr lang="en-US" altLang="en-US"/>
          </a:p>
        </p:txBody>
      </p:sp>
    </p:spTree>
    <p:extLst>
      <p:ext uri="{BB962C8B-B14F-4D97-AF65-F5344CB8AC3E}">
        <p14:creationId xmlns:p14="http://schemas.microsoft.com/office/powerpoint/2010/main" val="2811332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9090620-C4A6-415F-809A-8DEDC15C3589}" type="slidenum">
              <a:rPr lang="en-US" altLang="en-US"/>
              <a:pPr/>
              <a:t>‹#›</a:t>
            </a:fld>
            <a:endParaRPr lang="en-US" altLang="en-US"/>
          </a:p>
        </p:txBody>
      </p:sp>
    </p:spTree>
    <p:extLst>
      <p:ext uri="{BB962C8B-B14F-4D97-AF65-F5344CB8AC3E}">
        <p14:creationId xmlns:p14="http://schemas.microsoft.com/office/powerpoint/2010/main" val="2796877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5EA7628-B327-4D3D-8958-28F2FC797A5F}" type="slidenum">
              <a:rPr lang="en-US" altLang="en-US"/>
              <a:pPr/>
              <a:t>‹#›</a:t>
            </a:fld>
            <a:endParaRPr lang="en-US" altLang="en-US"/>
          </a:p>
        </p:txBody>
      </p:sp>
    </p:spTree>
    <p:extLst>
      <p:ext uri="{BB962C8B-B14F-4D97-AF65-F5344CB8AC3E}">
        <p14:creationId xmlns:p14="http://schemas.microsoft.com/office/powerpoint/2010/main" val="2210493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C1B6B3E-5D9D-4B79-9306-94CAAFE31F35}" type="slidenum">
              <a:rPr lang="en-US" altLang="en-US"/>
              <a:pPr/>
              <a:t>‹#›</a:t>
            </a:fld>
            <a:endParaRPr lang="en-US" altLang="en-US"/>
          </a:p>
        </p:txBody>
      </p:sp>
    </p:spTree>
    <p:extLst>
      <p:ext uri="{BB962C8B-B14F-4D97-AF65-F5344CB8AC3E}">
        <p14:creationId xmlns:p14="http://schemas.microsoft.com/office/powerpoint/2010/main" val="3578361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502073C-FC75-48D1-A2FC-CA4955045864}" type="slidenum">
              <a:rPr lang="en-US" altLang="en-US"/>
              <a:pPr/>
              <a:t>‹#›</a:t>
            </a:fld>
            <a:endParaRPr lang="en-US" altLang="en-US"/>
          </a:p>
        </p:txBody>
      </p:sp>
    </p:spTree>
    <p:extLst>
      <p:ext uri="{BB962C8B-B14F-4D97-AF65-F5344CB8AC3E}">
        <p14:creationId xmlns:p14="http://schemas.microsoft.com/office/powerpoint/2010/main" val="1422727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ED4B265-B8F2-4F86-B894-EC817E36BB2D}" type="slidenum">
              <a:rPr lang="en-US" altLang="en-US"/>
              <a:pPr/>
              <a:t>‹#›</a:t>
            </a:fld>
            <a:endParaRPr lang="en-US" altLang="en-US"/>
          </a:p>
        </p:txBody>
      </p:sp>
    </p:spTree>
    <p:extLst>
      <p:ext uri="{BB962C8B-B14F-4D97-AF65-F5344CB8AC3E}">
        <p14:creationId xmlns:p14="http://schemas.microsoft.com/office/powerpoint/2010/main" val="1956808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5D80937-D26F-4C1E-99BF-C612815597D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google.com/url?sa=i&amp;rct=j&amp;q=&amp;esrc=s&amp;frm=1&amp;source=images&amp;cd=&amp;cad=rja&amp;docid=aIA65ZLSx0YG8M&amp;tbnid=6TiLjA1xA8JtBM:&amp;ved=0CAUQjRw&amp;url=http%3A%2F%2Fsmn0409.blogspot.com%2F2012%2F10%2Fkarma-bankhow-do-you-make-deposits.html&amp;ei=wnuBUr3BKobfiAKjsYGACQ&amp;bvm=bv.56343320,d.cGE&amp;psig=AFQjCNFqRu0ZdFdwXigdFhLLonKfsJcoNg&amp;ust=1384303855849080"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frithjof-schuon.com/sanskrit.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descr="texture_311_by_sirius_sdz-d5xcdr3"/>
          <p:cNvSpPr>
            <a:spLocks noChangeArrowheads="1" noChangeShapeType="1" noTextEdit="1"/>
          </p:cNvSpPr>
          <p:nvPr/>
        </p:nvSpPr>
        <p:spPr bwMode="auto">
          <a:xfrm>
            <a:off x="685800" y="685800"/>
            <a:ext cx="8001000" cy="2133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BottomRight">
                <a:rot lat="0" lon="21239999" rev="0"/>
              </a:camera>
              <a:lightRig rig="legacyHarsh3" dir="l"/>
            </a:scene3d>
            <a:sp3d extrusionH="430200" prstMaterial="legacyMatte">
              <a:extrusionClr>
                <a:srgbClr val="C0C0C0"/>
              </a:extrusionClr>
              <a:contourClr>
                <a:srgbClr val="FFFFFF"/>
              </a:contourClr>
            </a:sp3d>
          </a:bodyPr>
          <a:lstStyle/>
          <a:p>
            <a:pPr algn="ctr"/>
            <a:r>
              <a:rPr lang="en-US" sz="3600" i="1" kern="10">
                <a:ln w="9525">
                  <a:round/>
                  <a:headEnd/>
                  <a:tailEnd/>
                </a:ln>
                <a:blipFill dpi="0" rotWithShape="0">
                  <a:blip r:embed="rId2"/>
                  <a:srcRect/>
                  <a:stretch>
                    <a:fillRect/>
                  </a:stretch>
                </a:blipFill>
                <a:latin typeface="Arial Black" panose="020B0A04020102020204" pitchFamily="34" charset="0"/>
              </a:rPr>
              <a:t>Physical &amp; Metaphysical Elements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6096000" cy="668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3600" b="1">
                <a:effectLst>
                  <a:outerShdw blurRad="38100" dist="38100" dir="2700000" algn="tl">
                    <a:srgbClr val="C0C0C0"/>
                  </a:outerShdw>
                </a:effectLst>
              </a:rPr>
              <a:t>The Vedas represent the spiritual experiences of the Rishis or wise men</a:t>
            </a:r>
          </a:p>
          <a:p>
            <a:pPr>
              <a:buClr>
                <a:schemeClr val="folHlink"/>
              </a:buClr>
              <a:buFont typeface="Wingdings" panose="05000000000000000000" pitchFamily="2" charset="2"/>
              <a:buChar char="Æ"/>
            </a:pPr>
            <a:r>
              <a:rPr lang="en-US" altLang="en-US" sz="3600" b="1">
                <a:effectLst>
                  <a:outerShdw blurRad="38100" dist="38100" dir="2700000" algn="tl">
                    <a:srgbClr val="C0C0C0"/>
                  </a:outerShdw>
                </a:effectLst>
              </a:rPr>
              <a:t>The Rishi is only a medium or an agent that transmits to people the spiritual experiences which he received</a:t>
            </a:r>
          </a:p>
          <a:p>
            <a:pPr>
              <a:buClr>
                <a:schemeClr val="folHlink"/>
              </a:buClr>
              <a:buFont typeface="Wingdings" panose="05000000000000000000" pitchFamily="2" charset="2"/>
              <a:buChar char="Æ"/>
            </a:pPr>
            <a:r>
              <a:rPr lang="en-US" altLang="en-US" sz="3600" b="1">
                <a:effectLst>
                  <a:outerShdw blurRad="38100" dist="38100" dir="2700000" algn="tl">
                    <a:srgbClr val="C0C0C0"/>
                  </a:outerShdw>
                </a:effectLst>
              </a:rPr>
              <a:t>Lord Brahma, the Creator, imparted divine </a:t>
            </a:r>
            <a:br>
              <a:rPr lang="en-US" altLang="en-US" sz="3600" b="1">
                <a:effectLst>
                  <a:outerShdw blurRad="38100" dist="38100" dir="2700000" algn="tl">
                    <a:srgbClr val="C0C0C0"/>
                  </a:outerShdw>
                </a:effectLst>
              </a:rPr>
            </a:br>
            <a:r>
              <a:rPr lang="en-US" altLang="en-US" sz="3600" b="1">
                <a:effectLst>
                  <a:outerShdw blurRad="38100" dist="38100" dir="2700000" algn="tl">
                    <a:srgbClr val="C0C0C0"/>
                  </a:outerShdw>
                </a:effectLst>
              </a:rPr>
              <a:t>knowledge to the Rishis and thus into the Vedas</a:t>
            </a:r>
          </a:p>
        </p:txBody>
      </p:sp>
      <p:pic>
        <p:nvPicPr>
          <p:cNvPr id="13315" name="Picture 3" descr="narada-brah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1219200"/>
            <a:ext cx="3635375" cy="4800600"/>
          </a:xfrm>
          <a:prstGeom prst="rect">
            <a:avLst/>
          </a:prstGeom>
          <a:noFill/>
          <a:extLst>
            <a:ext uri="{909E8E84-426E-40DD-AFC4-6F175D3DCCD1}">
              <a14:hiddenFill xmlns:a14="http://schemas.microsoft.com/office/drawing/2010/main">
                <a:solidFill>
                  <a:srgbClr val="FFFFFF"/>
                </a:solidFill>
              </a14:hiddenFill>
            </a:ext>
          </a:extLst>
        </p:spPr>
      </p:pic>
      <p:sp>
        <p:nvSpPr>
          <p:cNvPr id="13316" name="Text Box 4"/>
          <p:cNvSpPr txBox="1">
            <a:spLocks noChangeArrowheads="1"/>
          </p:cNvSpPr>
          <p:nvPr/>
        </p:nvSpPr>
        <p:spPr bwMode="auto">
          <a:xfrm>
            <a:off x="5562600" y="5715000"/>
            <a:ext cx="3581400" cy="5889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a:latin typeface="Times New Roman" panose="02020603050405020304" pitchFamily="18" charset="0"/>
              </a:rPr>
              <a:t>Brahma and a Rishi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3314">
                                            <p:txEl>
                                              <p:pRg st="2" end="2"/>
                                            </p:txEl>
                                          </p:spTgt>
                                        </p:tgtEl>
                                        <p:attrNameLst>
                                          <p:attrName>style.visibility</p:attrName>
                                        </p:attrNameLst>
                                      </p:cBhvr>
                                      <p:to>
                                        <p:strVal val="visible"/>
                                      </p:to>
                                    </p:set>
                                    <p:animEffect transition="in" filter="fade">
                                      <p:cBhvr>
                                        <p:cTn id="7" dur="1000"/>
                                        <p:tgtEl>
                                          <p:spTgt spid="13314">
                                            <p:txEl>
                                              <p:pRg st="2" end="2"/>
                                            </p:txEl>
                                          </p:spTgt>
                                        </p:tgtEl>
                                      </p:cBhvr>
                                    </p:animEffect>
                                    <p:anim calcmode="lin" valueType="num">
                                      <p:cBhvr>
                                        <p:cTn id="8"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3314">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314">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Vedas teach the belief of one supreme God, Brahman</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Brahman’s attributes are represented by the three personified powers of creation, preservation, and destruction, which under the respective names of Brahma, Vishnu, and Shiva, form the triad of principal Hindu gods </a:t>
            </a:r>
          </a:p>
        </p:txBody>
      </p:sp>
      <p:sp>
        <p:nvSpPr>
          <p:cNvPr id="14340" name="Text Box 4"/>
          <p:cNvSpPr txBox="1">
            <a:spLocks noChangeArrowheads="1"/>
          </p:cNvSpPr>
          <p:nvPr/>
        </p:nvSpPr>
        <p:spPr bwMode="auto">
          <a:xfrm>
            <a:off x="365125" y="5886450"/>
            <a:ext cx="39782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sz="32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3" descr="trinity-brahma-vishnu-shiv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76200"/>
            <a:ext cx="3660775" cy="5387975"/>
          </a:xfrm>
          <a:prstGeom prst="rect">
            <a:avLst/>
          </a:prstGeom>
          <a:noFill/>
          <a:extLst>
            <a:ext uri="{909E8E84-426E-40DD-AFC4-6F175D3DCCD1}">
              <a14:hiddenFill xmlns:a14="http://schemas.microsoft.com/office/drawing/2010/main">
                <a:solidFill>
                  <a:srgbClr val="FFFFFF"/>
                </a:solidFill>
              </a14:hiddenFill>
            </a:ext>
          </a:extLst>
        </p:spPr>
      </p:pic>
      <p:sp>
        <p:nvSpPr>
          <p:cNvPr id="34820" name="Text Box 4"/>
          <p:cNvSpPr txBox="1">
            <a:spLocks noChangeArrowheads="1"/>
          </p:cNvSpPr>
          <p:nvPr/>
        </p:nvSpPr>
        <p:spPr bwMode="auto">
          <a:xfrm>
            <a:off x="365125" y="5886450"/>
            <a:ext cx="39782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sz="3200">
              <a:latin typeface="Times New Roman" panose="02020603050405020304" pitchFamily="18" charset="0"/>
            </a:endParaRPr>
          </a:p>
        </p:txBody>
      </p:sp>
      <p:sp>
        <p:nvSpPr>
          <p:cNvPr id="34821" name="Text Box 5"/>
          <p:cNvSpPr txBox="1">
            <a:spLocks noChangeArrowheads="1"/>
          </p:cNvSpPr>
          <p:nvPr/>
        </p:nvSpPr>
        <p:spPr bwMode="auto">
          <a:xfrm>
            <a:off x="2057400" y="5486400"/>
            <a:ext cx="4724400" cy="5889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rPr>
              <a:t>Brahma, Vishnu, and Shiva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brah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1428750" cy="1905000"/>
          </a:xfrm>
          <a:prstGeom prst="rect">
            <a:avLst/>
          </a:prstGeom>
          <a:noFill/>
          <a:extLst>
            <a:ext uri="{909E8E84-426E-40DD-AFC4-6F175D3DCCD1}">
              <a14:hiddenFill xmlns:a14="http://schemas.microsoft.com/office/drawing/2010/main">
                <a:solidFill>
                  <a:srgbClr val="FFFFFF"/>
                </a:solidFill>
              </a14:hiddenFill>
            </a:ext>
          </a:extLst>
        </p:spPr>
      </p:pic>
      <p:sp>
        <p:nvSpPr>
          <p:cNvPr id="15363" name="Text Box 3"/>
          <p:cNvSpPr txBox="1">
            <a:spLocks noChangeArrowheads="1"/>
          </p:cNvSpPr>
          <p:nvPr/>
        </p:nvSpPr>
        <p:spPr bwMode="auto">
          <a:xfrm>
            <a:off x="1752600" y="152400"/>
            <a:ext cx="4495800" cy="685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effectLst>
                  <a:outerShdw blurRad="38100" dist="38100" dir="2700000" algn="tl">
                    <a:srgbClr val="C0C0C0"/>
                  </a:outerShdw>
                </a:effectLst>
              </a:rPr>
              <a:t>Brahma’s four faces represent the sacred knowledge in the four vedas.</a:t>
            </a:r>
            <a:br>
              <a:rPr lang="en-US" altLang="en-US" sz="3200" b="1">
                <a:effectLst>
                  <a:outerShdw blurRad="38100" dist="38100" dir="2700000" algn="tl">
                    <a:srgbClr val="C0C0C0"/>
                  </a:outerShdw>
                </a:effectLst>
              </a:rPr>
            </a:br>
            <a:endParaRPr lang="en-US" altLang="en-US" sz="3200" b="1">
              <a:effectLst>
                <a:outerShdw blurRad="38100" dist="38100" dir="2700000" algn="tl">
                  <a:srgbClr val="C0C0C0"/>
                </a:outerShdw>
              </a:effectLst>
            </a:endParaRPr>
          </a:p>
          <a:p>
            <a:r>
              <a:rPr lang="en-US" altLang="en-US" sz="3200" b="1">
                <a:effectLst>
                  <a:outerShdw blurRad="38100" dist="38100" dir="2700000" algn="tl">
                    <a:srgbClr val="C0C0C0"/>
                  </a:outerShdw>
                </a:effectLst>
              </a:rPr>
              <a:t>Vishnu comes to earth to aid people.  His most famous form is Krishna</a:t>
            </a:r>
            <a:br>
              <a:rPr lang="en-US" altLang="en-US" sz="3200" b="1">
                <a:effectLst>
                  <a:outerShdw blurRad="38100" dist="38100" dir="2700000" algn="tl">
                    <a:srgbClr val="C0C0C0"/>
                  </a:outerShdw>
                </a:effectLst>
              </a:rPr>
            </a:br>
            <a:endParaRPr lang="en-US" altLang="en-US" sz="3200" b="1">
              <a:effectLst>
                <a:outerShdw blurRad="38100" dist="38100" dir="2700000" algn="tl">
                  <a:srgbClr val="C0C0C0"/>
                </a:outerShdw>
              </a:effectLst>
            </a:endParaRPr>
          </a:p>
          <a:p>
            <a:r>
              <a:rPr lang="en-US" altLang="en-US" sz="3200" b="1" i="1">
                <a:effectLst>
                  <a:outerShdw blurRad="38100" dist="38100" dir="2700000" algn="tl">
                    <a:srgbClr val="C0C0C0"/>
                  </a:outerShdw>
                </a:effectLst>
              </a:rPr>
              <a:t>Lord</a:t>
            </a:r>
            <a:r>
              <a:rPr lang="en-US" altLang="en-US" sz="3200" b="1">
                <a:effectLst>
                  <a:outerShdw blurRad="38100" dist="38100" dir="2700000" algn="tl">
                    <a:srgbClr val="C0C0C0"/>
                  </a:outerShdw>
                </a:effectLst>
              </a:rPr>
              <a:t> Shiva is also referred to as a goddess in Hinduism</a:t>
            </a:r>
            <a:r>
              <a:rPr lang="en-US" altLang="en-US" sz="2800" b="1">
                <a:effectLst>
                  <a:outerShdw blurRad="38100" dist="38100" dir="2700000" algn="tl">
                    <a:srgbClr val="C0C0C0"/>
                  </a:outerShdw>
                </a:effectLst>
              </a:rPr>
              <a:t>  </a:t>
            </a:r>
          </a:p>
          <a:p>
            <a:endParaRPr lang="en-US" altLang="en-US" sz="2800" b="1">
              <a:effectLst>
                <a:outerShdw blurRad="38100" dist="38100" dir="2700000" algn="tl">
                  <a:srgbClr val="C0C0C0"/>
                </a:outerShdw>
              </a:effectLst>
            </a:endParaRPr>
          </a:p>
        </p:txBody>
      </p:sp>
      <p:pic>
        <p:nvPicPr>
          <p:cNvPr id="15364" name="Picture 4" descr="vishn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362200"/>
            <a:ext cx="1500188" cy="2109788"/>
          </a:xfrm>
          <a:prstGeom prst="rect">
            <a:avLst/>
          </a:prstGeom>
          <a:noFill/>
          <a:extLst>
            <a:ext uri="{909E8E84-426E-40DD-AFC4-6F175D3DCCD1}">
              <a14:hiddenFill xmlns:a14="http://schemas.microsoft.com/office/drawing/2010/main">
                <a:solidFill>
                  <a:srgbClr val="FFFFFF"/>
                </a:solidFill>
              </a14:hiddenFill>
            </a:ext>
          </a:extLst>
        </p:spPr>
      </p:pic>
      <p:pic>
        <p:nvPicPr>
          <p:cNvPr id="15365" name="Picture 5" descr="Index%5CReligion%5Cshiv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833938"/>
            <a:ext cx="1452563" cy="2024062"/>
          </a:xfrm>
          <a:prstGeom prst="rect">
            <a:avLst/>
          </a:prstGeom>
          <a:noFill/>
          <a:extLst>
            <a:ext uri="{909E8E84-426E-40DD-AFC4-6F175D3DCCD1}">
              <a14:hiddenFill xmlns:a14="http://schemas.microsoft.com/office/drawing/2010/main">
                <a:solidFill>
                  <a:srgbClr val="FFFFFF"/>
                </a:solidFill>
              </a14:hiddenFill>
            </a:ext>
          </a:extLst>
        </p:spPr>
      </p:pic>
      <p:sp>
        <p:nvSpPr>
          <p:cNvPr id="15366" name="Text Box 6"/>
          <p:cNvSpPr txBox="1">
            <a:spLocks noChangeArrowheads="1"/>
          </p:cNvSpPr>
          <p:nvPr/>
        </p:nvSpPr>
        <p:spPr bwMode="auto">
          <a:xfrm>
            <a:off x="6324600" y="381000"/>
            <a:ext cx="2819400" cy="643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latin typeface="Times New Roman" panose="02020603050405020304" pitchFamily="18" charset="0"/>
              </a:rPr>
              <a:t>      </a:t>
            </a:r>
            <a:r>
              <a:rPr lang="en-US" altLang="en-US" sz="3200" b="1">
                <a:effectLst>
                  <a:outerShdw blurRad="38100" dist="38100" dir="2700000" algn="tl">
                    <a:srgbClr val="C0C0C0"/>
                  </a:outerShdw>
                </a:effectLst>
              </a:rPr>
              <a:t>Creation</a:t>
            </a:r>
          </a:p>
          <a:p>
            <a:pPr>
              <a:spcBef>
                <a:spcPct val="50000"/>
              </a:spcBef>
            </a:pPr>
            <a:endParaRPr lang="en-US" altLang="en-US" sz="3200" b="1">
              <a:effectLst>
                <a:outerShdw blurRad="38100" dist="38100" dir="2700000" algn="tl">
                  <a:srgbClr val="C0C0C0"/>
                </a:outerShdw>
              </a:effectLst>
            </a:endParaRPr>
          </a:p>
          <a:p>
            <a:pPr>
              <a:spcBef>
                <a:spcPct val="50000"/>
              </a:spcBef>
            </a:pPr>
            <a:endParaRPr lang="en-US" altLang="en-US" sz="3200" b="1">
              <a:effectLst>
                <a:outerShdw blurRad="38100" dist="38100" dir="2700000" algn="tl">
                  <a:srgbClr val="C0C0C0"/>
                </a:outerShdw>
              </a:effectLst>
            </a:endParaRPr>
          </a:p>
          <a:p>
            <a:pPr>
              <a:spcBef>
                <a:spcPct val="50000"/>
              </a:spcBef>
            </a:pPr>
            <a:r>
              <a:rPr lang="en-US" altLang="en-US" sz="3200" b="1">
                <a:effectLst>
                  <a:outerShdw blurRad="38100" dist="38100" dir="2700000" algn="tl">
                    <a:srgbClr val="C0C0C0"/>
                  </a:outerShdw>
                </a:effectLst>
              </a:rPr>
              <a:t/>
            </a:r>
            <a:br>
              <a:rPr lang="en-US" altLang="en-US" sz="3200" b="1">
                <a:effectLst>
                  <a:outerShdw blurRad="38100" dist="38100" dir="2700000" algn="tl">
                    <a:srgbClr val="C0C0C0"/>
                  </a:outerShdw>
                </a:effectLst>
              </a:rPr>
            </a:br>
            <a:r>
              <a:rPr lang="en-US" altLang="en-US" sz="3200" b="1">
                <a:effectLst>
                  <a:outerShdw blurRad="38100" dist="38100" dir="2700000" algn="tl">
                    <a:srgbClr val="C0C0C0"/>
                  </a:outerShdw>
                </a:effectLst>
              </a:rPr>
              <a:t>    Preservation</a:t>
            </a:r>
          </a:p>
          <a:p>
            <a:pPr>
              <a:spcBef>
                <a:spcPct val="50000"/>
              </a:spcBef>
            </a:pPr>
            <a:endParaRPr lang="en-US" altLang="en-US" sz="3200" b="1">
              <a:effectLst>
                <a:outerShdw blurRad="38100" dist="38100" dir="2700000" algn="tl">
                  <a:srgbClr val="C0C0C0"/>
                </a:outerShdw>
              </a:effectLst>
            </a:endParaRPr>
          </a:p>
          <a:p>
            <a:pPr>
              <a:spcBef>
                <a:spcPct val="50000"/>
              </a:spcBef>
            </a:pPr>
            <a:endParaRPr lang="en-US" altLang="en-US" sz="3200" b="1">
              <a:effectLst>
                <a:outerShdw blurRad="38100" dist="38100" dir="2700000" algn="tl">
                  <a:srgbClr val="C0C0C0"/>
                </a:outerShdw>
              </a:effectLst>
            </a:endParaRPr>
          </a:p>
          <a:p>
            <a:pPr>
              <a:spcBef>
                <a:spcPct val="50000"/>
              </a:spcBef>
            </a:pPr>
            <a:r>
              <a:rPr lang="en-US" altLang="en-US" sz="3200" b="1">
                <a:effectLst>
                  <a:outerShdw blurRad="38100" dist="38100" dir="2700000" algn="tl">
                    <a:srgbClr val="C0C0C0"/>
                  </a:outerShdw>
                </a:effectLst>
              </a:rPr>
              <a:t>     Destruction</a:t>
            </a:r>
            <a:r>
              <a:rPr lang="en-US" altLang="en-US" sz="2800">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fade">
                                      <p:cBhvr>
                                        <p:cTn id="7" dur="20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1295400"/>
            <a:ext cx="91440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Upanishads were recorded by different authors between 1000 and 600 BCE</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In Sanskrit, </a:t>
            </a:r>
            <a:r>
              <a:rPr lang="en-US" altLang="en-US" sz="4400" b="1" u="sng">
                <a:effectLst>
                  <a:outerShdw blurRad="38100" dist="38100" dir="2700000" algn="tl">
                    <a:srgbClr val="C0C0C0"/>
                  </a:outerShdw>
                </a:effectLst>
              </a:rPr>
              <a:t>Upanishad</a:t>
            </a:r>
            <a:r>
              <a:rPr lang="en-US" altLang="en-US" sz="4400" b="1">
                <a:effectLst>
                  <a:outerShdw blurRad="38100" dist="38100" dir="2700000" algn="tl">
                    <a:srgbClr val="C0C0C0"/>
                  </a:outerShdw>
                </a:effectLst>
              </a:rPr>
              <a:t> means “to sit nearby”  </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This refers to sitting near a teacher and learning from him or her</a:t>
            </a:r>
          </a:p>
        </p:txBody>
      </p:sp>
      <p:sp>
        <p:nvSpPr>
          <p:cNvPr id="20483" name="WordArt 3"/>
          <p:cNvSpPr>
            <a:spLocks noChangeArrowheads="1" noChangeShapeType="1" noTextEdit="1"/>
          </p:cNvSpPr>
          <p:nvPr/>
        </p:nvSpPr>
        <p:spPr bwMode="auto">
          <a:xfrm>
            <a:off x="457200" y="76200"/>
            <a:ext cx="8229600" cy="1371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sz="3600" kern="10">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Arial Black" panose="020B0A04020102020204" pitchFamily="34" charset="0"/>
              </a:rPr>
              <a:t>The Upanishads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0" y="0"/>
            <a:ext cx="9144000"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Upanishads are considered the final stage of development of the Vedas</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Upanishads often discuss a single, complicated subject but do so by downplaying the importance of the gods and focusing on the importance of Brahman, the one true God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1000"/>
                                        <p:tgtEl>
                                          <p:spTgt spid="35842">
                                            <p:txEl>
                                              <p:pRg st="0" end="0"/>
                                            </p:txEl>
                                          </p:spTgt>
                                        </p:tgtEl>
                                      </p:cBhvr>
                                    </p:animEffect>
                                    <p:anim calcmode="lin" valueType="num">
                                      <p:cBhvr>
                                        <p:cTn id="8" dur="1000" fill="hold"/>
                                        <p:tgtEl>
                                          <p:spTgt spid="3584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584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584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5842">
                                            <p:txEl>
                                              <p:pRg st="1" end="1"/>
                                            </p:txEl>
                                          </p:spTgt>
                                        </p:tgtEl>
                                        <p:attrNameLst>
                                          <p:attrName>style.visibility</p:attrName>
                                        </p:attrNameLst>
                                      </p:cBhvr>
                                      <p:to>
                                        <p:strVal val="visible"/>
                                      </p:to>
                                    </p:set>
                                    <p:animEffect transition="in" filter="fade">
                                      <p:cBhvr>
                                        <p:cTn id="15" dur="1000"/>
                                        <p:tgtEl>
                                          <p:spTgt spid="35842">
                                            <p:txEl>
                                              <p:pRg st="1" end="1"/>
                                            </p:txEl>
                                          </p:spTgt>
                                        </p:tgtEl>
                                      </p:cBhvr>
                                    </p:animEffect>
                                    <p:anim calcmode="lin" valueType="num">
                                      <p:cBhvr>
                                        <p:cTn id="16" dur="1000" fill="hold"/>
                                        <p:tgtEl>
                                          <p:spTgt spid="35842">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5842">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5842">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1905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507" name="Text Box 3"/>
          <p:cNvSpPr txBox="1">
            <a:spLocks noChangeArrowheads="1"/>
          </p:cNvSpPr>
          <p:nvPr/>
        </p:nvSpPr>
        <p:spPr bwMode="auto">
          <a:xfrm>
            <a:off x="0" y="0"/>
            <a:ext cx="9144000"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Upanishads deal with questions of ultimate reality, like “Who am I really?”  It is believed that people in deep meditation reach a state of pure consciousness, called Atman  </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It is further believed that Atman, pure consciousness, </a:t>
            </a:r>
            <a:br>
              <a:rPr lang="en-US" altLang="en-US" sz="4400" b="1">
                <a:effectLst>
                  <a:outerShdw blurRad="38100" dist="38100" dir="2700000" algn="tl">
                    <a:srgbClr val="C0C0C0"/>
                  </a:outerShdw>
                </a:effectLst>
              </a:rPr>
            </a:br>
            <a:r>
              <a:rPr lang="en-US" altLang="en-US" sz="4400" b="1">
                <a:effectLst>
                  <a:outerShdw blurRad="38100" dist="38100" dir="2700000" algn="tl">
                    <a:srgbClr val="C0C0C0"/>
                  </a:outerShdw>
                </a:effectLst>
              </a:rPr>
              <a:t>is also Brahman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pic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475" y="304800"/>
            <a:ext cx="4200525" cy="5486400"/>
          </a:xfrm>
          <a:prstGeom prst="rect">
            <a:avLst/>
          </a:prstGeom>
          <a:noFill/>
          <a:extLst>
            <a:ext uri="{909E8E84-426E-40DD-AFC4-6F175D3DCCD1}">
              <a14:hiddenFill xmlns:a14="http://schemas.microsoft.com/office/drawing/2010/main">
                <a:solidFill>
                  <a:srgbClr val="FFFFFF"/>
                </a:solidFill>
              </a14:hiddenFill>
            </a:ext>
          </a:extLst>
        </p:spPr>
      </p:pic>
      <p:sp>
        <p:nvSpPr>
          <p:cNvPr id="22531" name="Text Box 3"/>
          <p:cNvSpPr txBox="1">
            <a:spLocks noChangeArrowheads="1"/>
          </p:cNvSpPr>
          <p:nvPr/>
        </p:nvSpPr>
        <p:spPr bwMode="auto">
          <a:xfrm>
            <a:off x="0" y="228600"/>
            <a:ext cx="48768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effectLst>
                  <a:outerShdw blurRad="38100" dist="38100" dir="2700000" algn="tl">
                    <a:srgbClr val="C0C0C0"/>
                  </a:outerShdw>
                </a:effectLst>
              </a:rPr>
              <a:t>The Upanishads also profess the belief in </a:t>
            </a:r>
            <a:r>
              <a:rPr lang="en-US" altLang="en-US" sz="3600" b="1" u="sng">
                <a:effectLst>
                  <a:outerShdw blurRad="38100" dist="38100" dir="2700000" algn="tl">
                    <a:srgbClr val="C0C0C0"/>
                  </a:outerShdw>
                </a:effectLst>
              </a:rPr>
              <a:t>samsara</a:t>
            </a:r>
            <a:r>
              <a:rPr lang="en-US" altLang="en-US" sz="3600" b="1">
                <a:effectLst>
                  <a:outerShdw blurRad="38100" dist="38100" dir="2700000" algn="tl">
                    <a:srgbClr val="C0C0C0"/>
                  </a:outerShdw>
                </a:effectLst>
              </a:rPr>
              <a:t>, the idea that the soul is reborn countless times until it reaches liberation and is born no more.  Liberation happens when the soul is unified with Brahman.  </a:t>
            </a:r>
          </a:p>
        </p:txBody>
      </p:sp>
      <p:sp>
        <p:nvSpPr>
          <p:cNvPr id="22532" name="Text Box 4"/>
          <p:cNvSpPr txBox="1">
            <a:spLocks noChangeArrowheads="1"/>
          </p:cNvSpPr>
          <p:nvPr/>
        </p:nvSpPr>
        <p:spPr bwMode="auto">
          <a:xfrm>
            <a:off x="4724400" y="5867400"/>
            <a:ext cx="4419600" cy="5889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a:latin typeface="Times New Roman" panose="02020603050405020304" pitchFamily="18" charset="0"/>
              </a:rPr>
              <a:t>Samsara, or reincarnation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Since the Upanishads do not promote the importance of the Gods in the Vedas, they were viewed as subversive and dangerous for a long time</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They were often read in secrecy and shared only among people who felt that the subtle nature of the texts could be appreciated</a:t>
            </a:r>
          </a:p>
        </p:txBody>
      </p:sp>
      <p:sp>
        <p:nvSpPr>
          <p:cNvPr id="23556" name="Rectangle 4"/>
          <p:cNvSpPr>
            <a:spLocks noChangeArrowheads="1"/>
          </p:cNvSpPr>
          <p:nvPr/>
        </p:nvSpPr>
        <p:spPr bwMode="auto">
          <a:xfrm>
            <a:off x="-3965575" y="3000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558" name="Rectangle 6"/>
          <p:cNvSpPr>
            <a:spLocks noChangeArrowheads="1"/>
          </p:cNvSpPr>
          <p:nvPr/>
        </p:nvSpPr>
        <p:spPr bwMode="auto">
          <a:xfrm>
            <a:off x="3614738" y="3154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1371600"/>
            <a:ext cx="91440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There are 2 great Hindu epics:</a:t>
            </a:r>
          </a:p>
          <a:p>
            <a:pPr lvl="1">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Mahabharata</a:t>
            </a:r>
          </a:p>
          <a:p>
            <a:pPr lvl="1">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Ramayana</a:t>
            </a:r>
            <a:endParaRPr lang="en-US" altLang="en-US" sz="4400"/>
          </a:p>
        </p:txBody>
      </p:sp>
      <p:pic>
        <p:nvPicPr>
          <p:cNvPr id="25604" name="Picture 4" descr="mahabhara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438400"/>
            <a:ext cx="2743200" cy="3886200"/>
          </a:xfrm>
          <a:prstGeom prst="rect">
            <a:avLst/>
          </a:prstGeom>
          <a:noFill/>
          <a:extLst>
            <a:ext uri="{909E8E84-426E-40DD-AFC4-6F175D3DCCD1}">
              <a14:hiddenFill xmlns:a14="http://schemas.microsoft.com/office/drawing/2010/main">
                <a:solidFill>
                  <a:srgbClr val="FFFFFF"/>
                </a:solidFill>
              </a14:hiddenFill>
            </a:ext>
          </a:extLst>
        </p:spPr>
      </p:pic>
      <p:pic>
        <p:nvPicPr>
          <p:cNvPr id="25605" name="Picture 5" descr="ramayana_200x2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638" y="3581400"/>
            <a:ext cx="3135312" cy="3200400"/>
          </a:xfrm>
          <a:prstGeom prst="rect">
            <a:avLst/>
          </a:prstGeom>
          <a:noFill/>
          <a:extLst>
            <a:ext uri="{909E8E84-426E-40DD-AFC4-6F175D3DCCD1}">
              <a14:hiddenFill xmlns:a14="http://schemas.microsoft.com/office/drawing/2010/main">
                <a:solidFill>
                  <a:srgbClr val="FFFFFF"/>
                </a:solidFill>
              </a14:hiddenFill>
            </a:ext>
          </a:extLst>
        </p:spPr>
      </p:pic>
      <p:sp>
        <p:nvSpPr>
          <p:cNvPr id="25606" name="WordArt 6"/>
          <p:cNvSpPr>
            <a:spLocks noChangeArrowheads="1" noChangeShapeType="1" noTextEdit="1"/>
          </p:cNvSpPr>
          <p:nvPr/>
        </p:nvSpPr>
        <p:spPr bwMode="auto">
          <a:xfrm>
            <a:off x="2819400" y="0"/>
            <a:ext cx="3581400" cy="1727200"/>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en-US" sz="3600" kern="10">
                <a:ln w="9525">
                  <a:solidFill>
                    <a:srgbClr val="000000"/>
                  </a:solidFill>
                  <a:round/>
                  <a:headEnd/>
                  <a:tailEnd/>
                </a:ln>
                <a:solidFill>
                  <a:srgbClr val="000000"/>
                </a:solidFill>
                <a:latin typeface="Arial Black" panose="020B0A04020102020204" pitchFamily="34" charset="0"/>
              </a:rPr>
              <a:t>Epics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Content Placeholder 4"/>
          <p:cNvSpPr>
            <a:spLocks noGrp="1"/>
          </p:cNvSpPr>
          <p:nvPr>
            <p:ph idx="4294967295"/>
          </p:nvPr>
        </p:nvSpPr>
        <p:spPr>
          <a:xfrm>
            <a:off x="0" y="1219200"/>
            <a:ext cx="9144000" cy="5638800"/>
          </a:xfrm>
        </p:spPr>
        <p:txBody>
          <a:bodyPr/>
          <a:lstStyle/>
          <a:p>
            <a:pPr>
              <a:buClr>
                <a:schemeClr val="folHlink"/>
              </a:buClr>
              <a:buFont typeface="Wingdings" panose="05000000000000000000" pitchFamily="2" charset="2"/>
              <a:buChar char="Æ"/>
            </a:pPr>
            <a:r>
              <a:rPr lang="en-US" altLang="en-US" sz="4800" b="1">
                <a:effectLst>
                  <a:outerShdw blurRad="38100" dist="38100" dir="2700000" algn="tl">
                    <a:srgbClr val="C0C0C0"/>
                  </a:outerShdw>
                </a:effectLst>
              </a:rPr>
              <a:t>Brahmanic tradition traces back to the Vedic age, thousands of years ago</a:t>
            </a:r>
          </a:p>
          <a:p>
            <a:pPr>
              <a:buClr>
                <a:schemeClr val="folHlink"/>
              </a:buClr>
              <a:buFont typeface="Wingdings" panose="05000000000000000000" pitchFamily="2" charset="2"/>
              <a:buChar char="Æ"/>
            </a:pPr>
            <a:r>
              <a:rPr lang="en-US" altLang="en-US" sz="4800" b="1">
                <a:effectLst>
                  <a:outerShdw blurRad="38100" dist="38100" dir="2700000" algn="tl">
                    <a:srgbClr val="C0C0C0"/>
                  </a:outerShdw>
                </a:effectLst>
              </a:rPr>
              <a:t>The Indus Valley Civilization</a:t>
            </a:r>
          </a:p>
          <a:p>
            <a:pPr lvl="1">
              <a:buClr>
                <a:schemeClr val="folHlink"/>
              </a:buClr>
              <a:buFont typeface="Wingdings" panose="05000000000000000000" pitchFamily="2" charset="2"/>
              <a:buChar char="Æ"/>
            </a:pPr>
            <a:r>
              <a:rPr lang="en-US" altLang="en-US" sz="4800" b="1">
                <a:effectLst>
                  <a:outerShdw blurRad="38100" dist="38100" dir="2700000" algn="tl">
                    <a:srgbClr val="C0C0C0"/>
                  </a:outerShdw>
                </a:effectLst>
              </a:rPr>
              <a:t>history and precise dating of this period is controversial</a:t>
            </a:r>
          </a:p>
        </p:txBody>
      </p:sp>
      <p:sp>
        <p:nvSpPr>
          <p:cNvPr id="3075" name="WordArt 5" descr="imagesCAMJ0E3K"/>
          <p:cNvSpPr>
            <a:spLocks noChangeArrowheads="1" noChangeShapeType="1" noTextEdit="1"/>
          </p:cNvSpPr>
          <p:nvPr/>
        </p:nvSpPr>
        <p:spPr bwMode="auto">
          <a:xfrm>
            <a:off x="0" y="76200"/>
            <a:ext cx="9144000" cy="1219200"/>
          </a:xfrm>
          <a:prstGeom prst="rect">
            <a:avLst/>
          </a:prstGeom>
        </p:spPr>
        <p:txBody>
          <a:bodyPr wrap="none" fromWordArt="1">
            <a:prstTxWarp prst="textFadeUp">
              <a:avLst>
                <a:gd name="adj" fmla="val 9991"/>
              </a:avLst>
            </a:prstTxWarp>
          </a:bodyPr>
          <a:lstStyle/>
          <a:p>
            <a:pPr algn="ctr"/>
            <a:r>
              <a:rPr lang="en-US" sz="3600" kern="10">
                <a:ln w="25400">
                  <a:solidFill>
                    <a:srgbClr val="003366"/>
                  </a:solidFill>
                  <a:round/>
                  <a:headEnd/>
                  <a:tailEnd/>
                </a:ln>
                <a:blipFill dpi="0" rotWithShape="1">
                  <a:blip r:embed="rId2"/>
                  <a:srcRect/>
                  <a:stretch>
                    <a:fillRect/>
                  </a:stretch>
                </a:blipFill>
                <a:effectLst>
                  <a:outerShdw dist="35921" dir="2700000" sy="50000" rotWithShape="0">
                    <a:srgbClr val="875B0D">
                      <a:alpha val="70000"/>
                    </a:srgbClr>
                  </a:outerShdw>
                </a:effectLst>
                <a:latin typeface="Arial Black" panose="020B0A04020102020204" pitchFamily="34" charset="0"/>
              </a:rPr>
              <a:t>Philosophical &amp; Metaphysical Origins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0" y="0"/>
            <a:ext cx="91440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3600">
                <a:latin typeface="Times New Roman" panose="02020603050405020304" pitchFamily="18" charset="0"/>
              </a:rPr>
              <a:t> </a:t>
            </a:r>
            <a:r>
              <a:rPr lang="en-US" altLang="en-US" sz="4400" b="1">
                <a:effectLst>
                  <a:outerShdw blurRad="38100" dist="38100" dir="2700000" algn="tl">
                    <a:srgbClr val="C0C0C0"/>
                  </a:outerShdw>
                </a:effectLst>
              </a:rPr>
              <a:t>The Mahabharata is the world’s longest epic</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It was written sometime between 200 BCE and 200 CE</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It is still memorized and recited in villages across India</a:t>
            </a:r>
          </a:p>
        </p:txBody>
      </p:sp>
      <p:pic>
        <p:nvPicPr>
          <p:cNvPr id="36870" name="Picture 6" descr="Mbharat7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4251325"/>
            <a:ext cx="3200400" cy="2606675"/>
          </a:xfrm>
          <a:prstGeom prst="rect">
            <a:avLst/>
          </a:prstGeom>
          <a:noFill/>
          <a:extLst>
            <a:ext uri="{909E8E84-426E-40DD-AFC4-6F175D3DCCD1}">
              <a14:hiddenFill xmlns:a14="http://schemas.microsoft.com/office/drawing/2010/main">
                <a:solidFill>
                  <a:srgbClr val="FFFFFF"/>
                </a:solidFill>
              </a14:hiddenFill>
            </a:ext>
          </a:extLst>
        </p:spPr>
      </p:pic>
      <p:sp>
        <p:nvSpPr>
          <p:cNvPr id="36871" name="Text Box 7"/>
          <p:cNvSpPr txBox="1">
            <a:spLocks noChangeArrowheads="1"/>
          </p:cNvSpPr>
          <p:nvPr/>
        </p:nvSpPr>
        <p:spPr bwMode="auto">
          <a:xfrm>
            <a:off x="0" y="6019800"/>
            <a:ext cx="6096000"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latin typeface="Times New Roman" panose="02020603050405020304" pitchFamily="18" charset="0"/>
              </a:rPr>
              <a:t>Arjuna receives weapons for the battle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dissolve">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dissolve">
                                      <p:cBhvr>
                                        <p:cTn id="12" dur="500"/>
                                        <p:tgtEl>
                                          <p:spTgt spid="368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dissolve">
                                      <p:cBhvr>
                                        <p:cTn id="17" dur="5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710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effectLst>
                  <a:outerShdw blurRad="38100" dist="38100" dir="2700000" algn="tl">
                    <a:srgbClr val="C0C0C0"/>
                  </a:outerShdw>
                </a:effectLst>
              </a:rPr>
              <a:t>The introduction to the Mahabharata contains the words: </a:t>
            </a:r>
          </a:p>
          <a:p>
            <a:pPr>
              <a:spcBef>
                <a:spcPct val="50000"/>
              </a:spcBef>
            </a:pPr>
            <a:r>
              <a:rPr lang="en-US" altLang="en-US" sz="4000" b="1">
                <a:effectLst>
                  <a:outerShdw blurRad="38100" dist="38100" dir="2700000" algn="tl">
                    <a:srgbClr val="C0C0C0"/>
                  </a:outerShdw>
                </a:effectLst>
              </a:rPr>
              <a:t>"This is a holy textbook of morality, the best textbook for practical life as well as a textbook of redemption… Whoever has heard this story once will never find anything worth listening to again… What is not found here is not to be found anywhere in the world."</a:t>
            </a:r>
            <a:br>
              <a:rPr lang="en-US" altLang="en-US" sz="4000" b="1">
                <a:effectLst>
                  <a:outerShdw blurRad="38100" dist="38100" dir="2700000" algn="tl">
                    <a:srgbClr val="C0C0C0"/>
                  </a:outerShdw>
                </a:effectLst>
              </a:rPr>
            </a:br>
            <a:endParaRPr lang="en-US" altLang="en-US" sz="4000" b="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0" y="0"/>
            <a:ext cx="91440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Mahabharata is the story of a dispute between two branches of a family, the Pandavas and the Kauravas  </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Each want to rule the kingdom</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story is meant to provide a guide for living a righteous and correct life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shooting_an_ar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0"/>
            <a:ext cx="6248400" cy="5919788"/>
          </a:xfrm>
          <a:prstGeom prst="rect">
            <a:avLst/>
          </a:prstGeom>
          <a:noFill/>
          <a:extLst>
            <a:ext uri="{909E8E84-426E-40DD-AFC4-6F175D3DCCD1}">
              <a14:hiddenFill xmlns:a14="http://schemas.microsoft.com/office/drawing/2010/main">
                <a:solidFill>
                  <a:srgbClr val="FFFFFF"/>
                </a:solidFill>
              </a14:hiddenFill>
            </a:ext>
          </a:extLst>
        </p:spPr>
      </p:pic>
      <p:sp>
        <p:nvSpPr>
          <p:cNvPr id="37892" name="Text Box 4"/>
          <p:cNvSpPr txBox="1">
            <a:spLocks noChangeArrowheads="1"/>
          </p:cNvSpPr>
          <p:nvPr/>
        </p:nvSpPr>
        <p:spPr bwMode="auto">
          <a:xfrm>
            <a:off x="0" y="2362200"/>
            <a:ext cx="2895600" cy="5889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rPr>
              <a:t>Arjuna in battle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1219200"/>
            <a:ext cx="91440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Sutras were some of the last sacred texts to be produced through Hinduism</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They are commentaries that pertain to the rules of ritual, law, custom, and behavior. </a:t>
            </a:r>
          </a:p>
        </p:txBody>
      </p:sp>
      <p:sp>
        <p:nvSpPr>
          <p:cNvPr id="28677" name="WordArt 5" descr="imagesCAMJ0E3K"/>
          <p:cNvSpPr>
            <a:spLocks noChangeArrowheads="1" noChangeShapeType="1" noTextEdit="1"/>
          </p:cNvSpPr>
          <p:nvPr/>
        </p:nvSpPr>
        <p:spPr bwMode="auto">
          <a:xfrm>
            <a:off x="2133600" y="0"/>
            <a:ext cx="4648200" cy="1143000"/>
          </a:xfrm>
          <a:prstGeom prst="rect">
            <a:avLst/>
          </a:prstGeom>
        </p:spPr>
        <p:txBody>
          <a:bodyPr wrap="none" fromWordArt="1">
            <a:prstTxWarp prst="textFadeUp">
              <a:avLst>
                <a:gd name="adj" fmla="val 9991"/>
              </a:avLst>
            </a:prstTxWarp>
          </a:bodyPr>
          <a:lstStyle/>
          <a:p>
            <a:pPr algn="ctr"/>
            <a:r>
              <a:rPr lang="en-US" sz="3600" kern="10">
                <a:ln w="28575">
                  <a:solidFill>
                    <a:srgbClr val="003366"/>
                  </a:solidFill>
                  <a:round/>
                  <a:headEnd/>
                  <a:tailEnd/>
                </a:ln>
                <a:blipFill dpi="0" rotWithShape="0">
                  <a:blip r:embed="rId2"/>
                  <a:srcRect/>
                  <a:stretch>
                    <a:fillRect/>
                  </a:stretch>
                </a:blipFill>
                <a:effectLst>
                  <a:outerShdw dist="35921" dir="2700000" sy="50000" rotWithShape="0">
                    <a:srgbClr val="875B0D">
                      <a:alpha val="70000"/>
                    </a:srgbClr>
                  </a:outerShdw>
                </a:effectLst>
                <a:latin typeface="Arial Black" panose="020B0A04020102020204" pitchFamily="34" charset="0"/>
              </a:rPr>
              <a:t>Sutras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0" y="0"/>
            <a:ext cx="91440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Two of the more famous sutras deal with:</a:t>
            </a:r>
          </a:p>
          <a:p>
            <a:pPr lvl="1">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Yoga</a:t>
            </a:r>
          </a:p>
          <a:p>
            <a:pPr lvl="1">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eroticism (sexual desire) </a:t>
            </a:r>
          </a:p>
        </p:txBody>
      </p:sp>
      <p:pic>
        <p:nvPicPr>
          <p:cNvPr id="38916" name="Picture 4" descr="sut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816225"/>
            <a:ext cx="6324600" cy="3889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In Hindu belief, sexual activity is a proper goal of married couples  </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Kama Sutra is a commentary on this and other aspects of eroticism</a:t>
            </a:r>
          </a:p>
          <a:p>
            <a:pPr lvl="1">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Furthermore, the Kama Sutra is a metaphor for warfare and even a business guide for courtesans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0"/>
            <a:ext cx="91440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As you recall, Sanskrit is considered a perfect sacred language</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When Sanskrit was spoken and the sacred texts recited, every syllable, every accent, and every pause had to be correct; otherwise, when the text was recited, the sacred power of the words would be lost</a:t>
            </a:r>
            <a:r>
              <a:rPr lang="en-US" altLang="en-US" sz="3200">
                <a:latin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9" name="Picture 3" descr="dipavali_hh_pu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533400"/>
            <a:ext cx="5029200" cy="3771900"/>
          </a:xfrm>
          <a:prstGeom prst="rect">
            <a:avLst/>
          </a:prstGeom>
          <a:noFill/>
          <a:extLst>
            <a:ext uri="{909E8E84-426E-40DD-AFC4-6F175D3DCCD1}">
              <a14:hiddenFill xmlns:a14="http://schemas.microsoft.com/office/drawing/2010/main">
                <a:solidFill>
                  <a:srgbClr val="FFFFFF"/>
                </a:solidFill>
              </a14:hiddenFill>
            </a:ext>
          </a:extLst>
        </p:spPr>
      </p:pic>
      <p:sp>
        <p:nvSpPr>
          <p:cNvPr id="39940" name="Text Box 4"/>
          <p:cNvSpPr txBox="1">
            <a:spLocks noChangeArrowheads="1"/>
          </p:cNvSpPr>
          <p:nvPr/>
        </p:nvSpPr>
        <p:spPr bwMode="auto">
          <a:xfrm>
            <a:off x="0" y="1600200"/>
            <a:ext cx="4038600" cy="15636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a:latin typeface="Times New Roman" panose="02020603050405020304" pitchFamily="18" charset="0"/>
              </a:rPr>
              <a:t>Sri Swamiji performs the Festival of Lights ceremony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ext Box 3"/>
          <p:cNvSpPr txBox="1">
            <a:spLocks noChangeArrowheads="1"/>
          </p:cNvSpPr>
          <p:nvPr/>
        </p:nvSpPr>
        <p:spPr bwMode="auto">
          <a:xfrm>
            <a:off x="0" y="1066800"/>
            <a:ext cx="81534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Samsara is the wheel of rebirth which means the soul is reborn from one life form to another</a:t>
            </a:r>
          </a:p>
          <a:p>
            <a:pPr eaLnBrk="0" hangingPunct="0">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People may be reincarnated at a higher or lower level of existence depending on their karma from their present life</a:t>
            </a:r>
            <a:endParaRPr lang="en-US" altLang="en-US" sz="4400" b="1"/>
          </a:p>
        </p:txBody>
      </p:sp>
      <p:pic>
        <p:nvPicPr>
          <p:cNvPr id="4096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2590800"/>
            <a:ext cx="1295400" cy="1208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5" name="WordArt 5"/>
          <p:cNvSpPr>
            <a:spLocks noChangeArrowheads="1" noChangeShapeType="1" noTextEdit="1"/>
          </p:cNvSpPr>
          <p:nvPr/>
        </p:nvSpPr>
        <p:spPr bwMode="auto">
          <a:xfrm>
            <a:off x="1609725" y="0"/>
            <a:ext cx="5705475" cy="984250"/>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en-US" sz="3600" kern="10">
                <a:ln w="9525">
                  <a:solidFill>
                    <a:srgbClr val="000000"/>
                  </a:solidFill>
                  <a:round/>
                  <a:headEnd/>
                  <a:tailEnd/>
                </a:ln>
                <a:solidFill>
                  <a:srgbClr val="000000"/>
                </a:solidFill>
                <a:latin typeface="Arial Black" panose="020B0A04020102020204" pitchFamily="34" charset="0"/>
              </a:rPr>
              <a:t>Reincarnation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WordArt 9" descr="imagesCAMJ0E3K"/>
          <p:cNvSpPr>
            <a:spLocks noChangeArrowheads="1" noChangeShapeType="1" noTextEdit="1"/>
          </p:cNvSpPr>
          <p:nvPr/>
        </p:nvSpPr>
        <p:spPr bwMode="auto">
          <a:xfrm>
            <a:off x="533400" y="457200"/>
            <a:ext cx="8305800" cy="2590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prstTxWarp>
            <a:scene3d>
              <a:camera prst="isometricOffAxis1Right"/>
              <a:lightRig rig="harsh" dir="t"/>
            </a:scene3d>
            <a:sp3d extrusionH="57150" prstMaterial="matte">
              <a:bevelT w="63500" h="12700" prst="angle"/>
              <a:contourClr>
                <a:schemeClr val="bg1">
                  <a:lumMod val="65000"/>
                </a:schemeClr>
              </a:contourClr>
            </a:sp3d>
          </a:bodyPr>
          <a:lstStyle/>
          <a:p>
            <a:pPr algn="ctr"/>
            <a:r>
              <a:rPr lang="en-US" sz="3600" b="1" i="1" kern="10" dirty="0">
                <a:ln/>
                <a:solidFill>
                  <a:srgbClr val="0070C0"/>
                </a:solidFill>
                <a:latin typeface="Arial Black" panose="020B0A04020102020204" pitchFamily="34" charset="0"/>
              </a:rPr>
              <a:t>Sacred Texts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0" y="0"/>
            <a:ext cx="6248400"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People may be reborn as plants or animals or they may be elevated to a higher caste as a human</a:t>
            </a:r>
          </a:p>
          <a:p>
            <a:pPr eaLnBrk="0" hangingPunct="0">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Death is not final for Hindus as they expect to be reborn many times</a:t>
            </a:r>
          </a:p>
        </p:txBody>
      </p:sp>
      <p:pic>
        <p:nvPicPr>
          <p:cNvPr id="43018" name="Picture 10" descr="2507107_or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1750" y="914400"/>
            <a:ext cx="2762250" cy="4286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3"/>
          <p:cNvSpPr txBox="1">
            <a:spLocks noChangeArrowheads="1"/>
          </p:cNvSpPr>
          <p:nvPr/>
        </p:nvSpPr>
        <p:spPr bwMode="auto">
          <a:xfrm>
            <a:off x="0" y="1295400"/>
            <a:ext cx="9144000"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Karma:  “action” or “deeds”</a:t>
            </a:r>
          </a:p>
          <a:p>
            <a:pPr lvl="1" eaLnBrk="0" hangingPunct="0">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Every action produces a Justified effect based on its moral worthiness</a:t>
            </a:r>
          </a:p>
          <a:p>
            <a:pPr lvl="1" eaLnBrk="0" hangingPunct="0">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Karma determines all the particular circumstances and Situations of one’s life</a:t>
            </a:r>
          </a:p>
        </p:txBody>
      </p:sp>
      <p:sp>
        <p:nvSpPr>
          <p:cNvPr id="41988" name="WordArt 4"/>
          <p:cNvSpPr>
            <a:spLocks noChangeArrowheads="1" noChangeShapeType="1" noTextEdit="1"/>
          </p:cNvSpPr>
          <p:nvPr/>
        </p:nvSpPr>
        <p:spPr bwMode="auto">
          <a:xfrm>
            <a:off x="762000" y="228600"/>
            <a:ext cx="75438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i="1"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Karma &amp; Dharma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1" name="Picture 5" descr="YB-C01_KeepKarma_">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533400"/>
            <a:ext cx="5715000" cy="571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3"/>
          <p:cNvSpPr txBox="1">
            <a:spLocks noChangeArrowheads="1"/>
          </p:cNvSpPr>
          <p:nvPr/>
        </p:nvSpPr>
        <p:spPr bwMode="auto">
          <a:xfrm>
            <a:off x="0" y="0"/>
            <a:ext cx="91440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Dharma:  ethical duty based on the divine order of reality</a:t>
            </a:r>
          </a:p>
          <a:p>
            <a:pPr lvl="1" eaLnBrk="0" hangingPunct="0">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word is the closest equivalent to “religion”</a:t>
            </a:r>
          </a:p>
        </p:txBody>
      </p:sp>
      <p:pic>
        <p:nvPicPr>
          <p:cNvPr id="44037" name="Picture 5" descr="4b43651873357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971800"/>
            <a:ext cx="4876800" cy="3657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Originally, all the Hindu religious texts were written in Sanskrit</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Sanskrit is considered a perfect sacred language although it is not spoken today</a:t>
            </a:r>
          </a:p>
        </p:txBody>
      </p:sp>
      <p:pic>
        <p:nvPicPr>
          <p:cNvPr id="8195" name="Picture 3" descr="sanskri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114800"/>
            <a:ext cx="5486400" cy="2743200"/>
          </a:xfrm>
          <a:prstGeom prst="rect">
            <a:avLst/>
          </a:prstGeom>
          <a:noFill/>
          <a:extLst>
            <a:ext uri="{909E8E84-426E-40DD-AFC4-6F175D3DCCD1}">
              <a14:hiddenFill xmlns:a14="http://schemas.microsoft.com/office/drawing/2010/main">
                <a:solidFill>
                  <a:srgbClr val="FFFFFF"/>
                </a:solidFill>
              </a14:hiddenFill>
            </a:ext>
          </a:extLst>
        </p:spPr>
      </p:pic>
      <p:sp>
        <p:nvSpPr>
          <p:cNvPr id="8196" name="Text Box 4"/>
          <p:cNvSpPr txBox="1">
            <a:spLocks noChangeArrowheads="1"/>
          </p:cNvSpPr>
          <p:nvPr/>
        </p:nvSpPr>
        <p:spPr bwMode="auto">
          <a:xfrm>
            <a:off x="6248400" y="3962400"/>
            <a:ext cx="2590800" cy="5889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a:latin typeface="Times New Roman" panose="02020603050405020304" pitchFamily="18" charset="0"/>
              </a:rPr>
              <a:t>Sanskrit Text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8600" y="228600"/>
            <a:ext cx="891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3600">
              <a:latin typeface="Times New Roman" panose="02020603050405020304" pitchFamily="18" charset="0"/>
            </a:endParaRPr>
          </a:p>
        </p:txBody>
      </p:sp>
      <p:sp>
        <p:nvSpPr>
          <p:cNvPr id="9219" name="Text Box 3"/>
          <p:cNvSpPr txBox="1">
            <a:spLocks noChangeArrowheads="1"/>
          </p:cNvSpPr>
          <p:nvPr/>
        </p:nvSpPr>
        <p:spPr bwMode="auto">
          <a:xfrm>
            <a:off x="0" y="0"/>
            <a:ext cx="91440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000" b="1" dirty="0">
                <a:effectLst>
                  <a:outerShdw blurRad="38100" dist="38100" dir="2700000" algn="tl">
                    <a:srgbClr val="C0C0C0"/>
                  </a:outerShdw>
                </a:effectLst>
              </a:rPr>
              <a:t>Sanskrit is related to other Indo-European languages such as Greek and </a:t>
            </a:r>
            <a:r>
              <a:rPr lang="en-US" altLang="en-US" sz="4000" b="1" dirty="0" smtClean="0">
                <a:effectLst>
                  <a:outerShdw blurRad="38100" dist="38100" dir="2700000" algn="tl">
                    <a:srgbClr val="C0C0C0"/>
                  </a:outerShdw>
                </a:effectLst>
              </a:rPr>
              <a:t>Latin</a:t>
            </a:r>
            <a:endParaRPr lang="en-US" altLang="en-US" sz="4000" b="1" dirty="0">
              <a:effectLst>
                <a:outerShdw blurRad="38100" dist="38100" dir="2700000" algn="tl">
                  <a:srgbClr val="C0C0C0"/>
                </a:outerShdw>
              </a:effectLst>
            </a:endParaRPr>
          </a:p>
          <a:p>
            <a:pPr>
              <a:buClr>
                <a:schemeClr val="folHlink"/>
              </a:buClr>
              <a:buFont typeface="Wingdings" panose="05000000000000000000" pitchFamily="2" charset="2"/>
              <a:buChar char="Æ"/>
            </a:pPr>
            <a:r>
              <a:rPr lang="en-US" altLang="en-US" sz="4000" b="1" dirty="0">
                <a:effectLst>
                  <a:outerShdw blurRad="38100" dist="38100" dir="2700000" algn="tl">
                    <a:srgbClr val="C0C0C0"/>
                  </a:outerShdw>
                </a:effectLst>
              </a:rPr>
              <a:t>Look at these similarities to Romance languages:</a:t>
            </a:r>
          </a:p>
          <a:p>
            <a:r>
              <a:rPr lang="en-US" altLang="en-US" sz="4000" b="1" dirty="0">
                <a:effectLst>
                  <a:outerShdw blurRad="38100" dist="38100" dir="2700000" algn="tl">
                    <a:srgbClr val="C0C0C0"/>
                  </a:outerShdw>
                </a:effectLst>
              </a:rPr>
              <a:t>			“father”		“mother”</a:t>
            </a:r>
          </a:p>
          <a:p>
            <a:r>
              <a:rPr lang="en-US" altLang="en-US" sz="4000" b="1" dirty="0">
                <a:effectLst>
                  <a:outerShdw blurRad="38100" dist="38100" dir="2700000" algn="tl">
                    <a:srgbClr val="C0C0C0"/>
                  </a:outerShdw>
                </a:effectLst>
              </a:rPr>
              <a:t>Sanskrit</a:t>
            </a:r>
          </a:p>
          <a:p>
            <a:r>
              <a:rPr lang="en-US" altLang="en-US" sz="4000" b="1" dirty="0">
                <a:effectLst>
                  <a:outerShdw blurRad="38100" dist="38100" dir="2700000" algn="tl">
                    <a:srgbClr val="C0C0C0"/>
                  </a:outerShdw>
                </a:effectLst>
              </a:rPr>
              <a:t>French</a:t>
            </a:r>
          </a:p>
          <a:p>
            <a:r>
              <a:rPr lang="en-US" altLang="en-US" sz="4000" b="1" dirty="0">
                <a:effectLst>
                  <a:outerShdw blurRad="38100" dist="38100" dir="2700000" algn="tl">
                    <a:srgbClr val="C0C0C0"/>
                  </a:outerShdw>
                </a:effectLst>
              </a:rPr>
              <a:t>Spanish</a:t>
            </a:r>
          </a:p>
        </p:txBody>
      </p:sp>
      <p:sp>
        <p:nvSpPr>
          <p:cNvPr id="9221" name="Text Box 5"/>
          <p:cNvSpPr txBox="1">
            <a:spLocks noChangeArrowheads="1"/>
          </p:cNvSpPr>
          <p:nvPr/>
        </p:nvSpPr>
        <p:spPr bwMode="auto">
          <a:xfrm>
            <a:off x="3200400" y="3641725"/>
            <a:ext cx="16002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b="1" i="1">
                <a:effectLst>
                  <a:outerShdw blurRad="38100" dist="38100" dir="2700000" algn="tl">
                    <a:srgbClr val="C0C0C0"/>
                  </a:outerShdw>
                </a:effectLst>
              </a:rPr>
              <a:t>pitr</a:t>
            </a:r>
          </a:p>
          <a:p>
            <a:r>
              <a:rPr lang="en-US" altLang="en-US" sz="4000" b="1" i="1">
                <a:effectLst>
                  <a:outerShdw blurRad="38100" dist="38100" dir="2700000" algn="tl">
                    <a:srgbClr val="C0C0C0"/>
                  </a:outerShdw>
                </a:effectLst>
              </a:rPr>
              <a:t>pere</a:t>
            </a:r>
          </a:p>
          <a:p>
            <a:r>
              <a:rPr lang="en-US" altLang="en-US" sz="4000" b="1" i="1">
                <a:effectLst>
                  <a:outerShdw blurRad="38100" dist="38100" dir="2700000" algn="tl">
                    <a:srgbClr val="C0C0C0"/>
                  </a:outerShdw>
                </a:effectLst>
              </a:rPr>
              <a:t>padre</a:t>
            </a:r>
          </a:p>
        </p:txBody>
      </p:sp>
      <p:sp>
        <p:nvSpPr>
          <p:cNvPr id="9222" name="Text Box 6"/>
          <p:cNvSpPr txBox="1">
            <a:spLocks noChangeArrowheads="1"/>
          </p:cNvSpPr>
          <p:nvPr/>
        </p:nvSpPr>
        <p:spPr bwMode="auto">
          <a:xfrm>
            <a:off x="6781800" y="3641725"/>
            <a:ext cx="18288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b="1" i="1">
                <a:effectLst>
                  <a:outerShdw blurRad="38100" dist="38100" dir="2700000" algn="tl">
                    <a:srgbClr val="C0C0C0"/>
                  </a:outerShdw>
                </a:effectLst>
              </a:rPr>
              <a:t>matr</a:t>
            </a:r>
          </a:p>
          <a:p>
            <a:r>
              <a:rPr lang="en-US" altLang="en-US" sz="4000" b="1" i="1">
                <a:effectLst>
                  <a:outerShdw blurRad="38100" dist="38100" dir="2700000" algn="tl">
                    <a:srgbClr val="C0C0C0"/>
                  </a:outerShdw>
                </a:effectLst>
              </a:rPr>
              <a:t>mere</a:t>
            </a:r>
          </a:p>
          <a:p>
            <a:r>
              <a:rPr lang="en-US" altLang="en-US" sz="4000" b="1" i="1">
                <a:effectLst>
                  <a:outerShdw blurRad="38100" dist="38100" dir="2700000" algn="tl">
                    <a:srgbClr val="C0C0C0"/>
                  </a:outerShdw>
                </a:effectLst>
              </a:rPr>
              <a:t>madre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dissolve">
                                      <p:cBhvr>
                                        <p:cTn id="7" dur="500"/>
                                        <p:tgtEl>
                                          <p:spTgt spid="92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dissolve">
                                      <p:cBhvr>
                                        <p:cTn id="12" dur="500"/>
                                        <p:tgtEl>
                                          <p:spTgt spid="92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Effect transition="in" filter="dissolve">
                                      <p:cBhvr>
                                        <p:cTn id="17" dur="500"/>
                                        <p:tgtEl>
                                          <p:spTgt spid="92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22">
                                            <p:txEl>
                                              <p:pRg st="0" end="0"/>
                                            </p:txEl>
                                          </p:spTgt>
                                        </p:tgtEl>
                                        <p:attrNameLst>
                                          <p:attrName>style.visibility</p:attrName>
                                        </p:attrNameLst>
                                      </p:cBhvr>
                                      <p:to>
                                        <p:strVal val="visible"/>
                                      </p:to>
                                    </p:set>
                                    <p:animEffect transition="in" filter="dissolve">
                                      <p:cBhvr>
                                        <p:cTn id="22" dur="500"/>
                                        <p:tgtEl>
                                          <p:spTgt spid="922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22">
                                            <p:txEl>
                                              <p:pRg st="1" end="1"/>
                                            </p:txEl>
                                          </p:spTgt>
                                        </p:tgtEl>
                                        <p:attrNameLst>
                                          <p:attrName>style.visibility</p:attrName>
                                        </p:attrNameLst>
                                      </p:cBhvr>
                                      <p:to>
                                        <p:strVal val="visible"/>
                                      </p:to>
                                    </p:set>
                                    <p:animEffect transition="in" filter="dissolve">
                                      <p:cBhvr>
                                        <p:cTn id="27" dur="500"/>
                                        <p:tgtEl>
                                          <p:spTgt spid="9222">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222">
                                            <p:txEl>
                                              <p:pRg st="2" end="2"/>
                                            </p:txEl>
                                          </p:spTgt>
                                        </p:tgtEl>
                                        <p:attrNameLst>
                                          <p:attrName>style.visibility</p:attrName>
                                        </p:attrNameLst>
                                      </p:cBhvr>
                                      <p:to>
                                        <p:strVal val="visible"/>
                                      </p:to>
                                    </p:set>
                                    <p:animEffect transition="in" filter="dissolve">
                                      <p:cBhvr>
                                        <p:cTn id="32" dur="500"/>
                                        <p:tgtEl>
                                          <p:spTgt spid="92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autoUpdateAnimBg="0"/>
      <p:bldP spid="922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5638800"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3600">
                <a:latin typeface="Times New Roman" panose="02020603050405020304" pitchFamily="18" charset="0"/>
              </a:rPr>
              <a:t> </a:t>
            </a:r>
            <a:r>
              <a:rPr lang="en-US" altLang="en-US" sz="4400" b="1"/>
              <a:t>As a religion, Hinduism produced many Sanskrit texts</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four main groups are:</a:t>
            </a:r>
          </a:p>
          <a:p>
            <a:pPr lvl="1">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Vedas</a:t>
            </a:r>
          </a:p>
          <a:p>
            <a:pPr lvl="1">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Upanishads</a:t>
            </a:r>
          </a:p>
          <a:p>
            <a:pPr lvl="1">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 two epics</a:t>
            </a:r>
          </a:p>
          <a:p>
            <a:pPr lvl="1">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 and the Sutras</a:t>
            </a:r>
          </a:p>
        </p:txBody>
      </p:sp>
      <p:pic>
        <p:nvPicPr>
          <p:cNvPr id="10244" name="Picture 4" descr="hindui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057400"/>
            <a:ext cx="3810000" cy="2536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0" y="990600"/>
            <a:ext cx="91440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Vedas are the earliest texts which exist in Hinduism</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There are four of them: Rig, Sama, Yajur, and Atharva</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They are collectively referred to as Sruti, which means “that which is heard” </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oldest is the Rig Veda</a:t>
            </a:r>
            <a:r>
              <a:rPr lang="en-US" altLang="en-US" sz="4400" b="1">
                <a:solidFill>
                  <a:schemeClr val="bg1"/>
                </a:solidFill>
                <a:effectLst>
                  <a:outerShdw blurRad="38100" dist="38100" dir="2700000" algn="tl">
                    <a:srgbClr val="C0C0C0"/>
                  </a:outerShdw>
                </a:effectLst>
              </a:rPr>
              <a:t> </a:t>
            </a:r>
          </a:p>
        </p:txBody>
      </p:sp>
      <p:sp>
        <p:nvSpPr>
          <p:cNvPr id="32771" name="WordArt 3"/>
          <p:cNvSpPr>
            <a:spLocks noChangeArrowheads="1" noChangeShapeType="1" noTextEdit="1"/>
          </p:cNvSpPr>
          <p:nvPr/>
        </p:nvSpPr>
        <p:spPr bwMode="auto">
          <a:xfrm>
            <a:off x="1752600" y="152400"/>
            <a:ext cx="5562600" cy="896938"/>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Arial Black" panose="020B0A04020102020204" pitchFamily="34" charset="0"/>
              </a:rPr>
              <a:t>The Vedas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91440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Originally, the Vedas were oral literature</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All 1,028 hymns of the Rig Veda were memorized by the keepers of the sacred knowledge</a:t>
            </a:r>
          </a:p>
          <a:p>
            <a:pPr>
              <a:buClr>
                <a:schemeClr val="folHlink"/>
              </a:buClr>
              <a:buFont typeface="Wingdings" panose="05000000000000000000" pitchFamily="2" charset="2"/>
              <a:buChar char="Æ"/>
            </a:pPr>
            <a:r>
              <a:rPr lang="en-US" altLang="en-US" sz="4400" b="1">
                <a:effectLst>
                  <a:outerShdw blurRad="38100" dist="38100" dir="2700000" algn="tl">
                    <a:srgbClr val="C0C0C0"/>
                  </a:outerShdw>
                </a:effectLst>
              </a:rPr>
              <a:t>The Rig Veda is the most important, with the others having come later and are based upon it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fade">
                                      <p:cBhvr>
                                        <p:cTn id="7" dur="1000"/>
                                        <p:tgtEl>
                                          <p:spTgt spid="33794">
                                            <p:txEl>
                                              <p:pRg st="0" end="0"/>
                                            </p:txEl>
                                          </p:spTgt>
                                        </p:tgtEl>
                                      </p:cBhvr>
                                    </p:animEffect>
                                    <p:anim calcmode="lin" valueType="num">
                                      <p:cBhvr>
                                        <p:cTn id="8" dur="1000" fill="hold"/>
                                        <p:tgtEl>
                                          <p:spTgt spid="3379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379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379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3794">
                                            <p:txEl>
                                              <p:pRg st="1" end="1"/>
                                            </p:txEl>
                                          </p:spTgt>
                                        </p:tgtEl>
                                        <p:attrNameLst>
                                          <p:attrName>style.visibility</p:attrName>
                                        </p:attrNameLst>
                                      </p:cBhvr>
                                      <p:to>
                                        <p:strVal val="visible"/>
                                      </p:to>
                                    </p:set>
                                    <p:animEffect transition="in" filter="fade">
                                      <p:cBhvr>
                                        <p:cTn id="15" dur="1000"/>
                                        <p:tgtEl>
                                          <p:spTgt spid="33794">
                                            <p:txEl>
                                              <p:pRg st="1" end="1"/>
                                            </p:txEl>
                                          </p:spTgt>
                                        </p:tgtEl>
                                      </p:cBhvr>
                                    </p:animEffect>
                                    <p:anim calcmode="lin" valueType="num">
                                      <p:cBhvr>
                                        <p:cTn id="16" dur="1000" fill="hold"/>
                                        <p:tgtEl>
                                          <p:spTgt spid="3379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379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379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33794">
                                            <p:txEl>
                                              <p:pRg st="2" end="2"/>
                                            </p:txEl>
                                          </p:spTgt>
                                        </p:tgtEl>
                                        <p:attrNameLst>
                                          <p:attrName>style.visibility</p:attrName>
                                        </p:attrNameLst>
                                      </p:cBhvr>
                                      <p:to>
                                        <p:strVal val="visible"/>
                                      </p:to>
                                    </p:set>
                                    <p:animEffect transition="in" filter="fade">
                                      <p:cBhvr>
                                        <p:cTn id="23" dur="1000"/>
                                        <p:tgtEl>
                                          <p:spTgt spid="33794">
                                            <p:txEl>
                                              <p:pRg st="2" end="2"/>
                                            </p:txEl>
                                          </p:spTgt>
                                        </p:tgtEl>
                                      </p:cBhvr>
                                    </p:animEffect>
                                    <p:anim calcmode="lin" valueType="num">
                                      <p:cBhvr>
                                        <p:cTn id="24" dur="1000" fill="hold"/>
                                        <p:tgtEl>
                                          <p:spTgt spid="33794">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3794">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3794">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5486400" cy="618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u="sng">
                <a:effectLst>
                  <a:outerShdw blurRad="38100" dist="38100" dir="2700000" algn="tl">
                    <a:srgbClr val="C0C0C0"/>
                  </a:outerShdw>
                </a:effectLst>
              </a:rPr>
              <a:t>Veda</a:t>
            </a:r>
            <a:r>
              <a:rPr lang="en-US" altLang="en-US" sz="4000" b="1">
                <a:effectLst>
                  <a:outerShdw blurRad="38100" dist="38100" dir="2700000" algn="tl">
                    <a:srgbClr val="C0C0C0"/>
                  </a:outerShdw>
                </a:effectLst>
              </a:rPr>
              <a:t> translates from Sanskrit as “knowledge” or “wisdom.”  The Vedas are considered by Hindus to be revealed literature, having originated with the gods whose praise they sing</a:t>
            </a:r>
          </a:p>
        </p:txBody>
      </p:sp>
      <p:pic>
        <p:nvPicPr>
          <p:cNvPr id="12291" name="Picture 3" descr="krishna-stat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838200"/>
            <a:ext cx="3581400" cy="5105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992</Words>
  <Application>Microsoft Office PowerPoint</Application>
  <PresentationFormat>On-screen Show (4:3)</PresentationFormat>
  <Paragraphs>102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Wingdings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&amp; Metaphysical Elements</dc:title>
  <dc:creator>Bradleys</dc:creator>
  <cp:lastModifiedBy>Bradley, Richard</cp:lastModifiedBy>
  <cp:revision>14</cp:revision>
  <dcterms:created xsi:type="dcterms:W3CDTF">2013-11-11T23:10:33Z</dcterms:created>
  <dcterms:modified xsi:type="dcterms:W3CDTF">2015-04-11T17:20:52Z</dcterms:modified>
</cp:coreProperties>
</file>