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6" r:id="rId4"/>
    <p:sldId id="257" r:id="rId5"/>
    <p:sldId id="258" r:id="rId6"/>
    <p:sldId id="259" r:id="rId7"/>
    <p:sldId id="260" r:id="rId8"/>
    <p:sldId id="261" r:id="rId9"/>
    <p:sldId id="262" r:id="rId10"/>
    <p:sldId id="263"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E592-14C7-4BCA-93F1-A5D9B4A5B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F663C-30C7-4A10-9060-185E42855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90CFB-22AE-475F-8297-6EAD52F8A330}"/>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5" name="Footer Placeholder 4">
            <a:extLst>
              <a:ext uri="{FF2B5EF4-FFF2-40B4-BE49-F238E27FC236}">
                <a16:creationId xmlns:a16="http://schemas.microsoft.com/office/drawing/2014/main" id="{997B7F0A-C846-4253-83FE-A02D823A5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413EA-CE92-4A4E-81F5-89C0EC2D8550}"/>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76662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CE49-D409-4D34-BFF7-0D31725D99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CDC904-9DC7-432E-A094-70A044DE93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4B5CE-44DD-465C-B3E6-B08F78B5B8F1}"/>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5" name="Footer Placeholder 4">
            <a:extLst>
              <a:ext uri="{FF2B5EF4-FFF2-40B4-BE49-F238E27FC236}">
                <a16:creationId xmlns:a16="http://schemas.microsoft.com/office/drawing/2014/main" id="{8C330FA6-9EC5-41B3-AEFE-1FF5EA472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F117E-6041-4351-BB02-4CB4A84F03EF}"/>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93905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6DD864-E7BD-4297-B3FA-8165838B0A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34A251-DFD6-416B-ADD5-997273E8E6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D1817-6A9A-436E-ADB2-F7E843B7D5BC}"/>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5" name="Footer Placeholder 4">
            <a:extLst>
              <a:ext uri="{FF2B5EF4-FFF2-40B4-BE49-F238E27FC236}">
                <a16:creationId xmlns:a16="http://schemas.microsoft.com/office/drawing/2014/main" id="{3FC75CF0-50F4-4B55-A553-66C2FB0C9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115AF-F29A-4E90-8D1E-1C805C0DE5E8}"/>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132302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6F66-A78B-4E99-BF0C-C173B2D6A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5C231-A95A-4B8D-B01B-738659260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B7F36-D7F9-47AC-8696-A4723CEADA30}"/>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5" name="Footer Placeholder 4">
            <a:extLst>
              <a:ext uri="{FF2B5EF4-FFF2-40B4-BE49-F238E27FC236}">
                <a16:creationId xmlns:a16="http://schemas.microsoft.com/office/drawing/2014/main" id="{A5F2EC62-AB60-4592-875E-32952C91D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044CD-80F3-4BFB-90C4-DF082C739AE5}"/>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51804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02E0-F14C-4E37-8193-CA1EBA771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7487E1-5554-4EAB-A9AA-71BEA251A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DF24AF-1763-491D-A370-2B356BA7E74B}"/>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5" name="Footer Placeholder 4">
            <a:extLst>
              <a:ext uri="{FF2B5EF4-FFF2-40B4-BE49-F238E27FC236}">
                <a16:creationId xmlns:a16="http://schemas.microsoft.com/office/drawing/2014/main" id="{61C6BFC9-FD72-4958-B39B-41BCF31BE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6D9F0-1E27-4888-8124-CA5589F999E9}"/>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399485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C132-1C4C-4C91-8120-3CA5946657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8CCFD-130C-427E-B358-A0D133B965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7DBE04-022F-4D36-8EEA-7ABDC6356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9601D4-7A69-4D0D-B21D-A88AFEDF45CE}"/>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6" name="Footer Placeholder 5">
            <a:extLst>
              <a:ext uri="{FF2B5EF4-FFF2-40B4-BE49-F238E27FC236}">
                <a16:creationId xmlns:a16="http://schemas.microsoft.com/office/drawing/2014/main" id="{1A1F6542-0618-475B-82DE-5372D1B76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7DCD3-DFC2-4E57-BA6C-1A5EE914D85D}"/>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52964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8FAC-6E4E-44C2-B737-50646D2CDB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6B8EC-5055-43D4-943C-EB49D993A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511AF-08EA-4740-8420-0B1B327C54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08BD53-7772-49D1-AB7F-1ED326400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BCDA7A-F49A-4A85-BFB5-F5735EB76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1BC594-1671-41F0-AC88-006E5C279C78}"/>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8" name="Footer Placeholder 7">
            <a:extLst>
              <a:ext uri="{FF2B5EF4-FFF2-40B4-BE49-F238E27FC236}">
                <a16:creationId xmlns:a16="http://schemas.microsoft.com/office/drawing/2014/main" id="{153ADA74-EBA7-4A34-BE1F-32B32B212B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0EA95-4F05-4828-B657-983A6F1DB786}"/>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136543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AAEC-5C25-4798-99A7-BECD1B2220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649405-5166-4EEC-BB9A-781D94EC0DE7}"/>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4" name="Footer Placeholder 3">
            <a:extLst>
              <a:ext uri="{FF2B5EF4-FFF2-40B4-BE49-F238E27FC236}">
                <a16:creationId xmlns:a16="http://schemas.microsoft.com/office/drawing/2014/main" id="{37479696-8A42-4000-B833-81D20731D4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4A3DE6-DEE8-43AB-A2F9-85F37FF783E7}"/>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428238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CE42A-FF78-447D-A718-27D0366C8D6B}"/>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3" name="Footer Placeholder 2">
            <a:extLst>
              <a:ext uri="{FF2B5EF4-FFF2-40B4-BE49-F238E27FC236}">
                <a16:creationId xmlns:a16="http://schemas.microsoft.com/office/drawing/2014/main" id="{A7BF2142-C301-4F76-84DA-EDE52E8B47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49F528-AAD6-475B-8E8E-BD84AE5375CA}"/>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172659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E765-D931-4280-9439-EE130EEB5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92639E-B67D-40DB-81BB-79AD6026A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C3E4F-2D3F-4506-98F2-98C579A77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9A34B-1309-4CC0-AABE-EAC655BE86D7}"/>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6" name="Footer Placeholder 5">
            <a:extLst>
              <a:ext uri="{FF2B5EF4-FFF2-40B4-BE49-F238E27FC236}">
                <a16:creationId xmlns:a16="http://schemas.microsoft.com/office/drawing/2014/main" id="{CDD78328-A7A9-4D71-88C9-4C323F599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82EC4-300A-4E41-9582-09DBE7364304}"/>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85739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9448-2162-4AC1-B1DD-EF482F3B8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8D5109-5CF9-4CCF-B693-F3C27BB7D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91E2D1-6FBE-4402-A6C1-F26C2CD7C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E007B-2E72-4F2C-89A0-BF9654A3B14C}"/>
              </a:ext>
            </a:extLst>
          </p:cNvPr>
          <p:cNvSpPr>
            <a:spLocks noGrp="1"/>
          </p:cNvSpPr>
          <p:nvPr>
            <p:ph type="dt" sz="half" idx="10"/>
          </p:nvPr>
        </p:nvSpPr>
        <p:spPr/>
        <p:txBody>
          <a:bodyPr/>
          <a:lstStyle/>
          <a:p>
            <a:fld id="{A662942A-1716-40C7-8DCC-C871E9B8E422}" type="datetimeFigureOut">
              <a:rPr lang="en-US" smtClean="0"/>
              <a:t>5/6/2020</a:t>
            </a:fld>
            <a:endParaRPr lang="en-US"/>
          </a:p>
        </p:txBody>
      </p:sp>
      <p:sp>
        <p:nvSpPr>
          <p:cNvPr id="6" name="Footer Placeholder 5">
            <a:extLst>
              <a:ext uri="{FF2B5EF4-FFF2-40B4-BE49-F238E27FC236}">
                <a16:creationId xmlns:a16="http://schemas.microsoft.com/office/drawing/2014/main" id="{F32B996E-8481-417D-B080-F3C443214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37800-0808-4AAE-A6BA-D763CC292C06}"/>
              </a:ext>
            </a:extLst>
          </p:cNvPr>
          <p:cNvSpPr>
            <a:spLocks noGrp="1"/>
          </p:cNvSpPr>
          <p:nvPr>
            <p:ph type="sldNum" sz="quarter" idx="12"/>
          </p:nvPr>
        </p:nvSpPr>
        <p:spPr/>
        <p:txBody>
          <a:bodyPr/>
          <a:lstStyle/>
          <a:p>
            <a:fld id="{5DD0D4F3-0FBB-4548-9DB1-E29491696102}" type="slidenum">
              <a:rPr lang="en-US" smtClean="0"/>
              <a:t>‹#›</a:t>
            </a:fld>
            <a:endParaRPr lang="en-US"/>
          </a:p>
        </p:txBody>
      </p:sp>
    </p:spTree>
    <p:extLst>
      <p:ext uri="{BB962C8B-B14F-4D97-AF65-F5344CB8AC3E}">
        <p14:creationId xmlns:p14="http://schemas.microsoft.com/office/powerpoint/2010/main" val="294556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30644-DCE5-47CB-81A8-899DBA9B1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F5FE9C-DEB3-4C3D-BB4E-13ED53B5B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430FB-1EA9-48E6-898B-3D195652F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2942A-1716-40C7-8DCC-C871E9B8E422}" type="datetimeFigureOut">
              <a:rPr lang="en-US" smtClean="0"/>
              <a:t>5/6/2020</a:t>
            </a:fld>
            <a:endParaRPr lang="en-US"/>
          </a:p>
        </p:txBody>
      </p:sp>
      <p:sp>
        <p:nvSpPr>
          <p:cNvPr id="5" name="Footer Placeholder 4">
            <a:extLst>
              <a:ext uri="{FF2B5EF4-FFF2-40B4-BE49-F238E27FC236}">
                <a16:creationId xmlns:a16="http://schemas.microsoft.com/office/drawing/2014/main" id="{3477A92B-CAC9-448B-9D68-FD1A3B500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8342B7-64E8-40D2-BD2B-0D5EE76C4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D4F3-0FBB-4548-9DB1-E29491696102}" type="slidenum">
              <a:rPr lang="en-US" smtClean="0"/>
              <a:t>‹#›</a:t>
            </a:fld>
            <a:endParaRPr lang="en-US"/>
          </a:p>
        </p:txBody>
      </p:sp>
    </p:spTree>
    <p:extLst>
      <p:ext uri="{BB962C8B-B14F-4D97-AF65-F5344CB8AC3E}">
        <p14:creationId xmlns:p14="http://schemas.microsoft.com/office/powerpoint/2010/main" val="62145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26BD8-DE05-47B9-A2A4-AD3F9BC2F220}"/>
              </a:ext>
            </a:extLst>
          </p:cNvPr>
          <p:cNvSpPr>
            <a:spLocks noGrp="1"/>
          </p:cNvSpPr>
          <p:nvPr>
            <p:ph idx="1"/>
          </p:nvPr>
        </p:nvSpPr>
        <p:spPr>
          <a:xfrm>
            <a:off x="0" y="1219200"/>
            <a:ext cx="12192000" cy="5638799"/>
          </a:xfrm>
        </p:spPr>
        <p:txBody>
          <a:bodyPr>
            <a:noAutofit/>
          </a:bodyPr>
          <a:lstStyle/>
          <a:p>
            <a:pPr marL="0" indent="0">
              <a:buNone/>
            </a:pPr>
            <a:r>
              <a:rPr lang="en-US" sz="3400" dirty="0"/>
              <a:t>Executive leadership organizes our responses to a crisis, enabling effective action and inspiring heroic contributions. As citizens, we have every right to expect that executive branch would be taking necessary steps in mobilizing for COVID-19 as a looming natural disaster. State and local leaders have implemented unprecedented actions to slow the spread of COVID-19 and prepare the health care system, including “stay at home” orders and the rapid addition of hospital capacity. Effective action requires clear, consistent communication dictated by public health and science, not public relations. All levels of government must work together seamlessly, driven by the mission, not worries about bureaucratic turf. Action must be immediate and overwhelming. </a:t>
            </a:r>
          </a:p>
        </p:txBody>
      </p:sp>
      <p:sp>
        <p:nvSpPr>
          <p:cNvPr id="4" name="Rectangle 3">
            <a:extLst>
              <a:ext uri="{FF2B5EF4-FFF2-40B4-BE49-F238E27FC236}">
                <a16:creationId xmlns:a16="http://schemas.microsoft.com/office/drawing/2014/main" id="{1F1F80D1-8F75-4EEB-9FCE-A05A0A27D204}"/>
              </a:ext>
            </a:extLst>
          </p:cNvPr>
          <p:cNvSpPr/>
          <p:nvPr/>
        </p:nvSpPr>
        <p:spPr>
          <a:xfrm>
            <a:off x="2160104" y="198783"/>
            <a:ext cx="7931426" cy="914400"/>
          </a:xfrm>
          <a:prstGeom prst="rect">
            <a:avLst/>
          </a:prstGeom>
          <a:noFill/>
        </p:spPr>
        <p:txBody>
          <a:bodyPr wrap="none" lIns="91440" tIns="45720" rIns="91440" bIns="45720">
            <a:prstTxWarp prst="textPlain">
              <a:avLst/>
            </a:prstTxWarp>
            <a:spAutoFit/>
          </a:bodyPr>
          <a:lstStyle/>
          <a:p>
            <a:pPr algn="ct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Trump &amp; COVID 19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4037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BEC5AE1-5459-4C1F-B416-0630B3B01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764"/>
            <a:ext cx="12192000" cy="684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5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7826632-39E3-4497-A12C-9A041A34E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10" y="0"/>
            <a:ext cx="99873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3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64544-1087-46DA-B187-F7BCE9006A7B}"/>
              </a:ext>
            </a:extLst>
          </p:cNvPr>
          <p:cNvSpPr>
            <a:spLocks noGrp="1"/>
          </p:cNvSpPr>
          <p:nvPr>
            <p:ph idx="1"/>
          </p:nvPr>
        </p:nvSpPr>
        <p:spPr>
          <a:xfrm>
            <a:off x="0" y="195608"/>
            <a:ext cx="12192000" cy="4351338"/>
          </a:xfrm>
        </p:spPr>
        <p:txBody>
          <a:bodyPr/>
          <a:lstStyle/>
          <a:p>
            <a:pPr marL="514350" indent="-514350">
              <a:buFont typeface="+mj-lt"/>
              <a:buAutoNum type="arabicParenR"/>
            </a:pPr>
            <a:r>
              <a:rPr lang="en-US" dirty="0"/>
              <a:t>In which direction are the cartoons slanted, Conservative / Republican or Liberal / Democrat?  Explain</a:t>
            </a:r>
          </a:p>
          <a:p>
            <a:pPr marL="514350" indent="-514350">
              <a:buFont typeface="+mj-lt"/>
              <a:buAutoNum type="arabicParenR"/>
            </a:pPr>
            <a:r>
              <a:rPr lang="en-US" dirty="0"/>
              <a:t>How is President Trump’s role in the COVID 19 pandemic being represented by the artists?  Explain with specific examples.</a:t>
            </a:r>
          </a:p>
          <a:p>
            <a:pPr marL="514350" indent="-514350">
              <a:buFont typeface="+mj-lt"/>
              <a:buAutoNum type="arabicParenR"/>
            </a:pPr>
            <a:r>
              <a:rPr lang="en-US" dirty="0"/>
              <a:t>Do you believe the representations are justified?  You must explain your opinion with elaborate details.</a:t>
            </a:r>
          </a:p>
          <a:p>
            <a:pPr marL="514350" indent="-514350">
              <a:buFont typeface="+mj-lt"/>
              <a:buAutoNum type="arabicParenR"/>
            </a:pPr>
            <a:r>
              <a:rPr lang="en-US" dirty="0"/>
              <a:t>As Chief Executive of the US Government, and the implementation of inherent powers, the President may exercise action in the event of a crisis.  How do you think executive actions have succeeded and failed as they pertain to the COVID </a:t>
            </a:r>
            <a:r>
              <a:rPr lang="en-US"/>
              <a:t>19 crisis?</a:t>
            </a:r>
            <a:endParaRPr lang="en-US" dirty="0"/>
          </a:p>
        </p:txBody>
      </p:sp>
    </p:spTree>
    <p:extLst>
      <p:ext uri="{BB962C8B-B14F-4D97-AF65-F5344CB8AC3E}">
        <p14:creationId xmlns:p14="http://schemas.microsoft.com/office/powerpoint/2010/main" val="74702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4D689-7248-459C-9A80-6FCD5E790CA3}"/>
              </a:ext>
            </a:extLst>
          </p:cNvPr>
          <p:cNvSpPr>
            <a:spLocks noGrp="1"/>
          </p:cNvSpPr>
          <p:nvPr>
            <p:ph idx="1"/>
          </p:nvPr>
        </p:nvSpPr>
        <p:spPr/>
        <p:txBody>
          <a:bodyPr>
            <a:normAutofit/>
          </a:bodyPr>
          <a:lstStyle/>
          <a:p>
            <a:pPr marL="0" indent="0">
              <a:buNone/>
            </a:pPr>
            <a:r>
              <a:rPr lang="en-US" sz="5400" dirty="0"/>
              <a:t>View the political cartoons on the following slides and then answer the questions at the end</a:t>
            </a:r>
          </a:p>
        </p:txBody>
      </p:sp>
    </p:spTree>
    <p:extLst>
      <p:ext uri="{BB962C8B-B14F-4D97-AF65-F5344CB8AC3E}">
        <p14:creationId xmlns:p14="http://schemas.microsoft.com/office/powerpoint/2010/main" val="325356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019C96-4432-4F03-9494-C529E5CB075A}"/>
              </a:ext>
            </a:extLst>
          </p:cNvPr>
          <p:cNvPicPr>
            <a:picLocks noChangeAspect="1"/>
          </p:cNvPicPr>
          <p:nvPr/>
        </p:nvPicPr>
        <p:blipFill>
          <a:blip r:embed="rId2"/>
          <a:stretch>
            <a:fillRect/>
          </a:stretch>
        </p:blipFill>
        <p:spPr>
          <a:xfrm>
            <a:off x="1716258" y="18641"/>
            <a:ext cx="8783424" cy="6839359"/>
          </a:xfrm>
          <a:prstGeom prst="rect">
            <a:avLst/>
          </a:prstGeom>
        </p:spPr>
      </p:pic>
    </p:spTree>
    <p:extLst>
      <p:ext uri="{BB962C8B-B14F-4D97-AF65-F5344CB8AC3E}">
        <p14:creationId xmlns:p14="http://schemas.microsoft.com/office/powerpoint/2010/main" val="321646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CCC9D4-9A22-4F8F-ACD3-0297CED7F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192" y="0"/>
            <a:ext cx="94376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3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D3754F6-7AFF-468D-849B-EEA05D59C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4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C79F02-B2B8-4B02-A7C6-F36DD0F7B799}"/>
              </a:ext>
            </a:extLst>
          </p:cNvPr>
          <p:cNvPicPr>
            <a:picLocks noChangeAspect="1"/>
          </p:cNvPicPr>
          <p:nvPr/>
        </p:nvPicPr>
        <p:blipFill>
          <a:blip r:embed="rId2"/>
          <a:stretch>
            <a:fillRect/>
          </a:stretch>
        </p:blipFill>
        <p:spPr>
          <a:xfrm>
            <a:off x="1659987" y="10312"/>
            <a:ext cx="8885406" cy="6847687"/>
          </a:xfrm>
          <a:prstGeom prst="rect">
            <a:avLst/>
          </a:prstGeom>
        </p:spPr>
      </p:pic>
    </p:spTree>
    <p:extLst>
      <p:ext uri="{BB962C8B-B14F-4D97-AF65-F5344CB8AC3E}">
        <p14:creationId xmlns:p14="http://schemas.microsoft.com/office/powerpoint/2010/main" val="215157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895275E-C618-4EDD-A43C-EE59CDE9A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648" y="-37885"/>
            <a:ext cx="8963455" cy="689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0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49F3BDF-4A3D-449C-9691-6CCF127F8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51" y="0"/>
            <a:ext cx="100458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2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D7BA80A-C78C-41A9-908F-725B26889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599" y="0"/>
            <a:ext cx="89608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38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246</Words>
  <Application>Microsoft Office PowerPoint</Application>
  <PresentationFormat>Widescreen</PresentationFormat>
  <Paragraphs>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Bradley</dc:creator>
  <cp:lastModifiedBy>Rich Bradley</cp:lastModifiedBy>
  <cp:revision>8</cp:revision>
  <dcterms:created xsi:type="dcterms:W3CDTF">2020-04-20T16:48:36Z</dcterms:created>
  <dcterms:modified xsi:type="dcterms:W3CDTF">2020-05-06T17:19:06Z</dcterms:modified>
</cp:coreProperties>
</file>