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57" r:id="rId4"/>
    <p:sldId id="269" r:id="rId5"/>
    <p:sldId id="272" r:id="rId6"/>
    <p:sldId id="259" r:id="rId7"/>
    <p:sldId id="260" r:id="rId8"/>
    <p:sldId id="261" r:id="rId9"/>
    <p:sldId id="262" r:id="rId10"/>
    <p:sldId id="264" r:id="rId11"/>
    <p:sldId id="274" r:id="rId12"/>
    <p:sldId id="263" r:id="rId13"/>
    <p:sldId id="267" r:id="rId14"/>
    <p:sldId id="275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62D81F-DD84-43E4-819B-F2CB60302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93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A4F152-6D61-4672-940F-D8390CBF0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19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84BAB-C7AE-4C64-80AB-AB26787CE7D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11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2A2D1-36E3-4807-A607-8B2E4757FB5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44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2A2D1-36E3-4807-A607-8B2E4757FB5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77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46D5A-4E20-40F6-990F-3A60576E98B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70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B08B9-0BA6-4F03-8F93-26378CAFC44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12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40D60-0BF7-4326-9002-CAACE84C7F3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0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692F5-AE3A-420F-A1EF-56F3194C089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15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F2B07-2C7F-46B5-9A45-70D56224FF0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3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0B877-3536-4200-8531-BE84B524F32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24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798CA-ACE2-4C04-9CBA-2BEB9584AA7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69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B72AA-1B68-4A11-874D-24F293E31D9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4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91270-54DF-4A8E-8D0A-B314B658805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5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B842361B-4A0C-4157-9600-CC40879FF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FAA41-89B5-4A87-AA99-BDF84E84C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16612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BA6B7-5C75-487E-B307-02A27459E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884382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7DC05-D538-4CE8-A5D3-0BD304C8A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122281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B4F75-2BFF-4964-BF51-814A0BF2A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56493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B6F0F-F770-4814-A874-246E4BAAE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13427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69704-2769-459E-9585-3CC9E564C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04761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8DCE-EF1A-430E-BB18-051DAA5D2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069866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D05A-5CD1-41DA-965E-52B749B6F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82502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7123D-6212-4B14-96CB-D7B26AB05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186774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FBE8C-B851-4990-862A-D7B4F9819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856146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8999">
              <a:srgbClr val="99CCFF"/>
            </a:gs>
            <a:gs pos="19500">
              <a:srgbClr val="CC99FF"/>
            </a:gs>
            <a:gs pos="32000">
              <a:srgbClr val="9966FF"/>
            </a:gs>
            <a:gs pos="41001">
              <a:srgbClr val="99CCFF"/>
            </a:gs>
            <a:gs pos="50000">
              <a:srgbClr val="CCCCFF"/>
            </a:gs>
            <a:gs pos="59000">
              <a:srgbClr val="99CCFF"/>
            </a:gs>
            <a:gs pos="68000">
              <a:srgbClr val="9966FF"/>
            </a:gs>
            <a:gs pos="80500">
              <a:srgbClr val="CC99FF"/>
            </a:gs>
            <a:gs pos="91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1E05BE6-7135-4120-BA06-EDD94AEEBC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375404-bigthumbnail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8486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i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Monotype Corsiva" panose="03010101010201010101" pitchFamily="66" charset="0"/>
              </a:rPr>
              <a:t>Origins of Government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876800"/>
          </a:xfrm>
        </p:spPr>
        <p:txBody>
          <a:bodyPr/>
          <a:lstStyle/>
          <a:p>
            <a:pPr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Divine Right Theory</a:t>
            </a:r>
          </a:p>
          <a:p>
            <a:pPr lvl="1"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descendents</a:t>
            </a: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of God</a:t>
            </a:r>
          </a:p>
          <a:p>
            <a:pPr lvl="1"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chosen by God</a:t>
            </a:r>
          </a:p>
          <a:p>
            <a:pPr lvl="1"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absolute Monarchy</a:t>
            </a: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altLang="en-US" sz="6600" dirty="0">
              <a:solidFill>
                <a:schemeClr val="bg2"/>
              </a:solidFill>
            </a:endParaRPr>
          </a:p>
        </p:txBody>
      </p:sp>
      <p:pic>
        <p:nvPicPr>
          <p:cNvPr id="43012" name="Picture 4" descr="MPj043725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76" y="4343400"/>
            <a:ext cx="3414048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54" y="1"/>
            <a:ext cx="74150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6770"/>
      </p:ext>
    </p:extLst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3581400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  <a:buBlip>
                <a:blip r:embed="rId4"/>
              </a:buBlip>
            </a:pP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society controls the government – people rule</a:t>
            </a:r>
          </a:p>
        </p:txBody>
      </p:sp>
      <p:sp>
        <p:nvSpPr>
          <p:cNvPr id="16390" name="WordArt 6" descr="375404-bigthumbnail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8392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Monotype Corsiva" panose="03010101010201010101" pitchFamily="66" charset="0"/>
              </a:rPr>
              <a:t>What is Democracy???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38862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WordArt 3" descr="hd-wallpapers-abstract-purple-desktop-blue-air-art-x-1920x1200-wallpaper"/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4864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 panose="03010101010201010101" pitchFamily="66" charset="0"/>
              </a:rPr>
              <a:t>Republicanism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5" y="1824037"/>
            <a:ext cx="7605869" cy="427196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Clr>
                <a:srgbClr val="660066"/>
              </a:buClr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republic is a form of government in which the people or some portion thereof retain supreme control over the government</a:t>
            </a:r>
          </a:p>
        </p:txBody>
      </p:sp>
      <p:sp>
        <p:nvSpPr>
          <p:cNvPr id="81923" name="WordArt 3" descr="hd-wallpapers-abstract-purple-desktop-blue-air-art-x-1920x1200-wallpaper"/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4864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 panose="03010101010201010101" pitchFamily="66" charset="0"/>
              </a:rPr>
              <a:t>Republicanism</a:t>
            </a:r>
          </a:p>
        </p:txBody>
      </p:sp>
    </p:spTree>
    <p:extLst>
      <p:ext uri="{BB962C8B-B14F-4D97-AF65-F5344CB8AC3E}">
        <p14:creationId xmlns:p14="http://schemas.microsoft.com/office/powerpoint/2010/main" val="3273389007"/>
      </p:ext>
    </p:extLst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Clr>
                <a:srgbClr val="660066"/>
              </a:buClr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head of government is not a monarch </a:t>
            </a:r>
          </a:p>
          <a:p>
            <a:pPr>
              <a:buClr>
                <a:srgbClr val="660066"/>
              </a:buClr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stresses a morality of social cohesion and devotion to the common welfare</a:t>
            </a:r>
          </a:p>
        </p:txBody>
      </p:sp>
      <p:pic>
        <p:nvPicPr>
          <p:cNvPr id="77830" name="Picture 6" descr="MP90040031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43" y="4343400"/>
            <a:ext cx="3505557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48C71-34CF-40E7-81D4-C3042F777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31" y="0"/>
            <a:ext cx="5785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5851"/>
      </p:ext>
    </p:extLst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828800"/>
            <a:ext cx="9296400" cy="37338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660066"/>
              </a:buClr>
              <a:buBlip>
                <a:blip r:embed="rId4"/>
              </a:buBlip>
            </a:pPr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Man is basically good</a:t>
            </a:r>
          </a:p>
          <a:p>
            <a:pPr>
              <a:spcBef>
                <a:spcPct val="0"/>
              </a:spcBef>
              <a:buClr>
                <a:srgbClr val="660066"/>
              </a:buClr>
              <a:buBlip>
                <a:blip r:embed="rId4"/>
              </a:buBlip>
            </a:pPr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Man is basically selfish</a:t>
            </a:r>
          </a:p>
        </p:txBody>
      </p:sp>
      <p:pic>
        <p:nvPicPr>
          <p:cNvPr id="10244" name="Picture 4" descr="MCj042449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4587"/>
            <a:ext cx="3035300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MCj0423848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1663700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WordArt 8" descr="hd-wallpapers-abstract-purple-desktop-blue-air-art-x-1920x1200-wallpaper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88392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6350">
                  <a:solidFill>
                    <a:schemeClr val="tx1">
                      <a:lumMod val="65000"/>
                    </a:schemeClr>
                  </a:solidFill>
                  <a:round/>
                  <a:headEnd/>
                  <a:tailEnd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 panose="03010101010201010101" pitchFamily="66" charset="0"/>
              </a:rPr>
              <a:t>Viewpoints of Human Nature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4648200"/>
            <a:ext cx="1600200" cy="21336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12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Bundy-Mugshot-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14400"/>
            <a:ext cx="8074025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2286000" y="76200"/>
            <a:ext cx="457200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Ted Bundy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Purpose:  provide order / predictability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Rule of conduct prescribed by or accepted by a governing authority</a:t>
            </a:r>
            <a:endParaRPr lang="en-US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7523" name="WordArt 3" descr="blue-purple-nature--hd-wallpaper-background-in-wugange"/>
          <p:cNvSpPr>
            <a:spLocks noChangeArrowheads="1" noChangeShapeType="1" noTextEdit="1"/>
          </p:cNvSpPr>
          <p:nvPr/>
        </p:nvSpPr>
        <p:spPr bwMode="auto">
          <a:xfrm>
            <a:off x="2743200" y="-76200"/>
            <a:ext cx="36576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 panose="03010101010201010101" pitchFamily="66" charset="0"/>
              </a:rPr>
              <a:t>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68630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/>
      <p:bldP spid="1075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038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660066"/>
              </a:buClr>
              <a:buSzPct val="130000"/>
              <a:buBlip>
                <a:blip r:embed="rId4"/>
              </a:buBlip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legislative power–makes law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660066"/>
              </a:buClr>
              <a:buSzPct val="130000"/>
              <a:buBlip>
                <a:blip r:embed="rId4"/>
              </a:buBlip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executive power–enforces law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660066"/>
              </a:buClr>
              <a:buSzPct val="130000"/>
              <a:buBlip>
                <a:blip r:embed="rId4"/>
              </a:buBlip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judicial power–interprets law</a:t>
            </a:r>
          </a:p>
        </p:txBody>
      </p:sp>
      <p:sp>
        <p:nvSpPr>
          <p:cNvPr id="12294" name="WordArt 6" descr="purple-and-blue-twirl_136523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88392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accent3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Monotype Corsiva" panose="03010101010201010101" pitchFamily="66" charset="0"/>
              </a:rPr>
              <a:t>Government Powers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350" y="4360069"/>
            <a:ext cx="4305300" cy="24217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660066"/>
              </a:buClr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Features of a State</a:t>
            </a:r>
          </a:p>
          <a:p>
            <a:pPr marL="990600" lvl="1" indent="-533400">
              <a:lnSpc>
                <a:spcPct val="90000"/>
              </a:lnSpc>
              <a:spcBef>
                <a:spcPct val="0"/>
              </a:spcBef>
              <a:buClr>
                <a:srgbClr val="CCCCFF"/>
              </a:buClr>
              <a:buFontTx/>
              <a:buAutoNum type="arabicPeriod"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political community</a:t>
            </a:r>
          </a:p>
          <a:p>
            <a:pPr marL="990600" lvl="1" indent="-533400">
              <a:lnSpc>
                <a:spcPct val="90000"/>
              </a:lnSpc>
              <a:spcBef>
                <a:spcPct val="0"/>
              </a:spcBef>
              <a:buClr>
                <a:srgbClr val="CCCCFF"/>
              </a:buClr>
              <a:buFontTx/>
              <a:buAutoNum type="arabicPeriod"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occupies definite territory</a:t>
            </a:r>
          </a:p>
          <a:p>
            <a:pPr marL="990600" lvl="1" indent="-533400">
              <a:lnSpc>
                <a:spcPct val="90000"/>
              </a:lnSpc>
              <a:spcBef>
                <a:spcPct val="0"/>
              </a:spcBef>
              <a:buClr>
                <a:srgbClr val="CCCCFF"/>
              </a:buClr>
              <a:buFontTx/>
              <a:buAutoNum type="arabicPeriod"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organized government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52400" y="108045"/>
            <a:ext cx="8763000" cy="1111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3333CC"/>
                  </a:solidFill>
                  <a:round/>
                  <a:headEnd/>
                  <a:tailEnd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 panose="03010101010201010101" pitchFamily="66" charset="0"/>
              </a:rPr>
              <a:t>State vs. Nation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01" y="4912056"/>
            <a:ext cx="1914099" cy="191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45" y="4880211"/>
            <a:ext cx="2280646" cy="194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572000"/>
          </a:xfrm>
        </p:spPr>
        <p:txBody>
          <a:bodyPr/>
          <a:lstStyle/>
          <a:p>
            <a:pPr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Evolutionary Theory</a:t>
            </a:r>
          </a:p>
          <a:p>
            <a:pPr lvl="1"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state evolved from family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52400" y="-152400"/>
            <a:ext cx="88392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accent5"/>
                  </a:solidFill>
                  <a:round/>
                  <a:headEnd/>
                  <a:tailEnd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Monotype Corsiva" panose="03010101010201010101" pitchFamily="66" charset="0"/>
                <a:cs typeface="Times New Roman" panose="02020603050405020304" pitchFamily="18" charset="0"/>
              </a:rPr>
              <a:t>Theories of Origin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777461"/>
            <a:ext cx="4114800" cy="30805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953000"/>
          </a:xfrm>
        </p:spPr>
        <p:txBody>
          <a:bodyPr/>
          <a:lstStyle/>
          <a:p>
            <a:pPr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Force Theory</a:t>
            </a:r>
          </a:p>
          <a:p>
            <a:pPr lvl="1"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state was born of force</a:t>
            </a:r>
          </a:p>
          <a:p>
            <a:pPr lvl="1">
              <a:spcBef>
                <a:spcPct val="0"/>
              </a:spcBef>
              <a:buSzPct val="130000"/>
              <a:buBlip>
                <a:blip r:embed="rId4"/>
              </a:buBlip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survival of the fittest</a:t>
            </a:r>
          </a:p>
          <a:p>
            <a:endParaRPr lang="en-US" altLang="en-US" sz="66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76" y="3729115"/>
            <a:ext cx="7358248" cy="312888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Blue gel design template">
  <a:themeElements>
    <a:clrScheme name="Blue gel design template 1">
      <a:dk1>
        <a:srgbClr val="003366"/>
      </a:dk1>
      <a:lt1>
        <a:srgbClr val="FFFFFF"/>
      </a:lt1>
      <a:dk2>
        <a:srgbClr val="0099FF"/>
      </a:dk2>
      <a:lt2>
        <a:srgbClr val="CCFFFF"/>
      </a:lt2>
      <a:accent1>
        <a:srgbClr val="3366CC"/>
      </a:accent1>
      <a:accent2>
        <a:srgbClr val="00B000"/>
      </a:accent2>
      <a:accent3>
        <a:srgbClr val="AACAF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ue gel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ue gel design templat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gel design template</Template>
  <TotalTime>3322</TotalTime>
  <Words>163</Words>
  <Application>Microsoft Office PowerPoint</Application>
  <PresentationFormat>On-screen Show (4:3)</PresentationFormat>
  <Paragraphs>46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Monotype Corsiva</vt:lpstr>
      <vt:lpstr>Blue gel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Government</dc:title>
  <dc:creator>Owner</dc:creator>
  <cp:lastModifiedBy>Rich Bradley</cp:lastModifiedBy>
  <cp:revision>96</cp:revision>
  <dcterms:created xsi:type="dcterms:W3CDTF">2007-04-01T21:48:59Z</dcterms:created>
  <dcterms:modified xsi:type="dcterms:W3CDTF">2020-03-30T15:11:04Z</dcterms:modified>
</cp:coreProperties>
</file>