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0" r:id="rId3"/>
    <p:sldId id="339" r:id="rId4"/>
    <p:sldId id="257" r:id="rId5"/>
    <p:sldId id="291" r:id="rId6"/>
    <p:sldId id="294" r:id="rId7"/>
    <p:sldId id="297" r:id="rId8"/>
    <p:sldId id="326" r:id="rId9"/>
    <p:sldId id="327" r:id="rId10"/>
    <p:sldId id="336" r:id="rId11"/>
    <p:sldId id="328" r:id="rId12"/>
    <p:sldId id="329" r:id="rId13"/>
    <p:sldId id="322" r:id="rId14"/>
    <p:sldId id="337" r:id="rId15"/>
    <p:sldId id="323" r:id="rId16"/>
    <p:sldId id="324" r:id="rId17"/>
    <p:sldId id="325" r:id="rId18"/>
    <p:sldId id="318" r:id="rId19"/>
    <p:sldId id="335" r:id="rId20"/>
    <p:sldId id="332" r:id="rId21"/>
    <p:sldId id="333"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00CC"/>
    <a:srgbClr val="666699"/>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75EC3-3AB2-4397-936B-AD6353141713}" type="slidenum">
              <a:rPr lang="en-US"/>
              <a:pPr>
                <a:defRPr/>
              </a:pPr>
              <a:t>‹#›</a:t>
            </a:fld>
            <a:endParaRPr lang="en-US" dirty="0"/>
          </a:p>
        </p:txBody>
      </p:sp>
    </p:spTree>
    <p:extLst>
      <p:ext uri="{BB962C8B-B14F-4D97-AF65-F5344CB8AC3E}">
        <p14:creationId xmlns:p14="http://schemas.microsoft.com/office/powerpoint/2010/main" val="177009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8865FF-4493-40B0-8D5F-A68235CB3547}" type="slidenum">
              <a:rPr lang="en-US"/>
              <a:pPr>
                <a:defRPr/>
              </a:pPr>
              <a:t>‹#›</a:t>
            </a:fld>
            <a:endParaRPr lang="en-US" dirty="0"/>
          </a:p>
        </p:txBody>
      </p:sp>
    </p:spTree>
    <p:extLst>
      <p:ext uri="{BB962C8B-B14F-4D97-AF65-F5344CB8AC3E}">
        <p14:creationId xmlns:p14="http://schemas.microsoft.com/office/powerpoint/2010/main" val="174355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747834-B323-4DA7-8D2C-44532ECB3FB7}" type="slidenum">
              <a:rPr lang="en-US"/>
              <a:pPr>
                <a:defRPr/>
              </a:pPr>
              <a:t>‹#›</a:t>
            </a:fld>
            <a:endParaRPr lang="en-US" dirty="0"/>
          </a:p>
        </p:txBody>
      </p:sp>
    </p:spTree>
    <p:extLst>
      <p:ext uri="{BB962C8B-B14F-4D97-AF65-F5344CB8AC3E}">
        <p14:creationId xmlns:p14="http://schemas.microsoft.com/office/powerpoint/2010/main" val="390143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A7D62-10ED-46B5-AD3D-34A25AD79C66}" type="slidenum">
              <a:rPr lang="en-US"/>
              <a:pPr>
                <a:defRPr/>
              </a:pPr>
              <a:t>‹#›</a:t>
            </a:fld>
            <a:endParaRPr lang="en-US" dirty="0"/>
          </a:p>
        </p:txBody>
      </p:sp>
    </p:spTree>
    <p:extLst>
      <p:ext uri="{BB962C8B-B14F-4D97-AF65-F5344CB8AC3E}">
        <p14:creationId xmlns:p14="http://schemas.microsoft.com/office/powerpoint/2010/main" val="262661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8A8375-68E9-4CA1-B27F-34C133E50D1E}" type="slidenum">
              <a:rPr lang="en-US"/>
              <a:pPr>
                <a:defRPr/>
              </a:pPr>
              <a:t>‹#›</a:t>
            </a:fld>
            <a:endParaRPr lang="en-US" dirty="0"/>
          </a:p>
        </p:txBody>
      </p:sp>
    </p:spTree>
    <p:extLst>
      <p:ext uri="{BB962C8B-B14F-4D97-AF65-F5344CB8AC3E}">
        <p14:creationId xmlns:p14="http://schemas.microsoft.com/office/powerpoint/2010/main" val="271661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2DB2F-8FBF-4CAC-B309-66EA95F9684B}" type="slidenum">
              <a:rPr lang="en-US"/>
              <a:pPr>
                <a:defRPr/>
              </a:pPr>
              <a:t>‹#›</a:t>
            </a:fld>
            <a:endParaRPr lang="en-US" dirty="0"/>
          </a:p>
        </p:txBody>
      </p:sp>
    </p:spTree>
    <p:extLst>
      <p:ext uri="{BB962C8B-B14F-4D97-AF65-F5344CB8AC3E}">
        <p14:creationId xmlns:p14="http://schemas.microsoft.com/office/powerpoint/2010/main" val="245321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BB7B41-D083-4620-AF51-44B2EE6F8511}" type="slidenum">
              <a:rPr lang="en-US"/>
              <a:pPr>
                <a:defRPr/>
              </a:pPr>
              <a:t>‹#›</a:t>
            </a:fld>
            <a:endParaRPr lang="en-US" dirty="0"/>
          </a:p>
        </p:txBody>
      </p:sp>
    </p:spTree>
    <p:extLst>
      <p:ext uri="{BB962C8B-B14F-4D97-AF65-F5344CB8AC3E}">
        <p14:creationId xmlns:p14="http://schemas.microsoft.com/office/powerpoint/2010/main" val="340954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0F3A61-D1E4-4FF8-9889-058554117453}" type="slidenum">
              <a:rPr lang="en-US"/>
              <a:pPr>
                <a:defRPr/>
              </a:pPr>
              <a:t>‹#›</a:t>
            </a:fld>
            <a:endParaRPr lang="en-US" dirty="0"/>
          </a:p>
        </p:txBody>
      </p:sp>
    </p:spTree>
    <p:extLst>
      <p:ext uri="{BB962C8B-B14F-4D97-AF65-F5344CB8AC3E}">
        <p14:creationId xmlns:p14="http://schemas.microsoft.com/office/powerpoint/2010/main" val="228617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F56D11-4248-4C4E-AE1E-DAE7C5238808}" type="slidenum">
              <a:rPr lang="en-US"/>
              <a:pPr>
                <a:defRPr/>
              </a:pPr>
              <a:t>‹#›</a:t>
            </a:fld>
            <a:endParaRPr lang="en-US" dirty="0"/>
          </a:p>
        </p:txBody>
      </p:sp>
    </p:spTree>
    <p:extLst>
      <p:ext uri="{BB962C8B-B14F-4D97-AF65-F5344CB8AC3E}">
        <p14:creationId xmlns:p14="http://schemas.microsoft.com/office/powerpoint/2010/main" val="409229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E22662-509F-4CCF-9E40-A0A7A708DD7B}" type="slidenum">
              <a:rPr lang="en-US"/>
              <a:pPr>
                <a:defRPr/>
              </a:pPr>
              <a:t>‹#›</a:t>
            </a:fld>
            <a:endParaRPr lang="en-US" dirty="0"/>
          </a:p>
        </p:txBody>
      </p:sp>
    </p:spTree>
    <p:extLst>
      <p:ext uri="{BB962C8B-B14F-4D97-AF65-F5344CB8AC3E}">
        <p14:creationId xmlns:p14="http://schemas.microsoft.com/office/powerpoint/2010/main" val="348980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1BD79F-A475-4536-9630-A7BB6C2AD1C1}" type="slidenum">
              <a:rPr lang="en-US"/>
              <a:pPr>
                <a:defRPr/>
              </a:pPr>
              <a:t>‹#›</a:t>
            </a:fld>
            <a:endParaRPr lang="en-US" dirty="0"/>
          </a:p>
        </p:txBody>
      </p:sp>
    </p:spTree>
    <p:extLst>
      <p:ext uri="{BB962C8B-B14F-4D97-AF65-F5344CB8AC3E}">
        <p14:creationId xmlns:p14="http://schemas.microsoft.com/office/powerpoint/2010/main" val="245142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4D71E99-A77C-4EB6-A5AF-23B23E9183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02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Effect transition="in" filter="fade">
                                      <p:cBhvr>
                                        <p:cTn id="11" dur="1000"/>
                                        <p:tgtEl>
                                          <p:spTgt spid="1027">
                                            <p:txEl>
                                              <p:pRg st="0" end="0"/>
                                            </p:txEl>
                                          </p:spTgt>
                                        </p:tgtEl>
                                      </p:cBhvr>
                                    </p:animEffect>
                                    <p:anim calcmode="lin" valueType="num">
                                      <p:cBhvr>
                                        <p:cTn id="12"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anim calcmode="lin" valueType="num">
                                      <p:cBhvr>
                                        <p:cTn id="18"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027">
                                            <p:txEl>
                                              <p:pRg st="2" end="2"/>
                                            </p:txEl>
                                          </p:spTgt>
                                        </p:tgtEl>
                                        <p:attrNameLst>
                                          <p:attrName>style.visibility</p:attrName>
                                        </p:attrNameLst>
                                      </p:cBhvr>
                                      <p:to>
                                        <p:strVal val="visible"/>
                                      </p:to>
                                    </p:set>
                                    <p:animEffect transition="in" filter="fade">
                                      <p:cBhvr>
                                        <p:cTn id="23" dur="1000"/>
                                        <p:tgtEl>
                                          <p:spTgt spid="1027">
                                            <p:txEl>
                                              <p:pRg st="2" end="2"/>
                                            </p:txEl>
                                          </p:spTgt>
                                        </p:tgtEl>
                                      </p:cBhvr>
                                    </p:animEffect>
                                    <p:anim calcmode="lin" valueType="num">
                                      <p:cBhvr>
                                        <p:cTn id="24"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1000"/>
                                        <p:tgtEl>
                                          <p:spTgt spid="1027">
                                            <p:txEl>
                                              <p:pRg st="3" end="3"/>
                                            </p:txEl>
                                          </p:spTgt>
                                        </p:tgtEl>
                                      </p:cBhvr>
                                    </p:animEffect>
                                    <p:anim calcmode="lin" valueType="num">
                                      <p:cBhvr>
                                        <p:cTn id="30"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027">
                                            <p:txEl>
                                              <p:pRg st="4" end="4"/>
                                            </p:txEl>
                                          </p:spTgt>
                                        </p:tgtEl>
                                        <p:attrNameLst>
                                          <p:attrName>style.visibility</p:attrName>
                                        </p:attrNameLst>
                                      </p:cBhvr>
                                      <p:to>
                                        <p:strVal val="visible"/>
                                      </p:to>
                                    </p:set>
                                    <p:animEffect transition="in" filter="fade">
                                      <p:cBhvr>
                                        <p:cTn id="35" dur="1000"/>
                                        <p:tgtEl>
                                          <p:spTgt spid="1027">
                                            <p:txEl>
                                              <p:pRg st="4" end="4"/>
                                            </p:txEl>
                                          </p:spTgt>
                                        </p:tgtEl>
                                      </p:cBhvr>
                                    </p:animEffect>
                                    <p:anim calcmode="lin" valueType="num">
                                      <p:cBhvr>
                                        <p:cTn id="36"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Q6BJtLCvWxPgqM&amp;tbnid=xkWjafR6IOiwvM:&amp;ved=0CAUQjRw&amp;url=http://www.fanpop.com/clubs/comparative-religion/images/2701450/title/atheists-vs-agnostics-fanart&amp;ei=H71tUtfxI-_lygHalYCADw&amp;bvm=bv.55123115,d.aWc&amp;psig=AFQjCNGpjYckXvQRwW2Mxisp2j9BuSDp9w&amp;ust=138300988621084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gDCiqWcV7NY"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NDMG6L8HFlSaiM&amp;tbnid=JgS9B3NYL1TGDM:&amp;ved=0CAUQjRw&amp;url=http://marccortez.com/2012/10/19/what-is-religion-one-minute-animated-intros-to-four-views-on-religion/&amp;ei=T0BkUumZCOWViQKnnIHgAg&amp;bvm=bv.54934254,d.cGE&amp;psig=AFQjCNF9-tkgDABQ8iCochH9K-PWtEYuiQ&amp;ust=138238816946319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docid=8yLWOQFnspWX6M&amp;tbnid=YG8ZTuVP6O91gM:&amp;ved=0CAUQjRw&amp;url=http://fredoniaflame.blogspot.com/2013/01/religion-different-paths-and-different.html&amp;ei=yUBkUtfVG7SOigLK94CIBw&amp;bvm=bv.54934254,d.cGE&amp;psig=AFQjCNF9-tkgDABQ8iCochH9K-PWtEYuiQ&amp;ust=138238816946319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brainyquote.com/quotes/authors/w/william_jam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304800" y="228600"/>
            <a:ext cx="8534400" cy="1905000"/>
          </a:xfrm>
          <a:prstGeom prst="rect">
            <a:avLst/>
          </a:prstGeom>
        </p:spPr>
        <p:txBody>
          <a:bodyPr wrap="none" fromWordArt="1">
            <a:prstTxWarp prst="textPlain">
              <a:avLst>
                <a:gd name="adj" fmla="val 50000"/>
              </a:avLst>
            </a:prstTxWarp>
          </a:bodyPr>
          <a:lstStyle/>
          <a:p>
            <a:pPr algn="ctr"/>
            <a:r>
              <a:rPr lang="en-US" sz="3600" i="1" kern="10">
                <a:ln w="12700">
                  <a:solidFill>
                    <a:srgbClr val="3333CC"/>
                  </a:solidFill>
                  <a:round/>
                  <a:headEnd/>
                  <a:tailEnd/>
                </a:ln>
                <a:solidFill>
                  <a:srgbClr val="B2B2B2">
                    <a:alpha val="50195"/>
                  </a:srgbClr>
                </a:solidFill>
                <a:effectLst>
                  <a:outerShdw dist="45791" dir="2021404" algn="ctr" rotWithShape="0">
                    <a:srgbClr val="9999FF"/>
                  </a:outerShdw>
                </a:effectLst>
                <a:latin typeface="Impact" panose="020B0806030902050204" pitchFamily="34" charset="0"/>
              </a:rPr>
              <a:t>Origins of Religions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0" y="0"/>
            <a:ext cx="9144000" cy="6858000"/>
          </a:xfrm>
        </p:spPr>
        <p:txBody>
          <a:bodyPr/>
          <a:lstStyle/>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usually centers on practices intended to nurture those experiences</a:t>
            </a:r>
          </a:p>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may be dualistic, maintaining a distinction between the self and the divine</a:t>
            </a:r>
          </a:p>
        </p:txBody>
      </p:sp>
      <p:pic>
        <p:nvPicPr>
          <p:cNvPr id="2" name="Picture 1"/>
          <p:cNvPicPr>
            <a:picLocks noChangeAspect="1"/>
          </p:cNvPicPr>
          <p:nvPr/>
        </p:nvPicPr>
        <p:blipFill>
          <a:blip r:embed="rId2"/>
          <a:stretch>
            <a:fillRect/>
          </a:stretch>
        </p:blipFill>
        <p:spPr>
          <a:xfrm>
            <a:off x="5162550" y="3733800"/>
            <a:ext cx="3800475" cy="3040380"/>
          </a:xfrm>
          <a:prstGeom prst="rect">
            <a:avLst/>
          </a:prstGeom>
        </p:spPr>
      </p:pic>
    </p:spTree>
    <p:extLst>
      <p:ext uri="{BB962C8B-B14F-4D97-AF65-F5344CB8AC3E}">
        <p14:creationId xmlns:p14="http://schemas.microsoft.com/office/powerpoint/2010/main" val="313235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0" y="0"/>
            <a:ext cx="9144000" cy="6858000"/>
          </a:xfrm>
        </p:spPr>
        <p:txBody>
          <a:bodyPr/>
          <a:lstStyle/>
          <a:p>
            <a:pPr marL="609600" indent="-609600" eaLnBrk="1" hangingPunct="1">
              <a:spcBef>
                <a:spcPct val="0"/>
              </a:spcBef>
              <a:buClr>
                <a:schemeClr val="bg1"/>
              </a:buClr>
              <a:buFont typeface="Wingdings 3" panose="05040102010807070707" pitchFamily="18" charset="2"/>
              <a:buChar char="º"/>
              <a:defRPr/>
            </a:pPr>
            <a:r>
              <a:rPr lang="en-US" sz="4400" dirty="0">
                <a:solidFill>
                  <a:srgbClr val="9900CC"/>
                </a:solidFill>
                <a:effectLst>
                  <a:outerShdw blurRad="38100" dist="38100" dir="2700000" algn="tl">
                    <a:srgbClr val="C0C0C0"/>
                  </a:outerShdw>
                </a:effectLst>
                <a:latin typeface="Impact" panose="020B0806030902050204" pitchFamily="34" charset="0"/>
              </a:rPr>
              <a:t>According to Joachim Wach (1898-1955), every religion seems to follow a certain pattern</a:t>
            </a:r>
          </a:p>
          <a:p>
            <a:pPr marL="990600" lvl="1" indent="-533400" eaLnBrk="1" hangingPunct="1">
              <a:spcBef>
                <a:spcPct val="0"/>
              </a:spcBef>
              <a:buClr>
                <a:schemeClr val="bg1"/>
              </a:buClr>
              <a:buFont typeface="Wingdings 3" panose="05040102010807070707" pitchFamily="18" charset="2"/>
              <a:buAutoNum type="arabicParenR"/>
              <a:defRPr/>
            </a:pPr>
            <a:r>
              <a:rPr lang="en-US" sz="4400" dirty="0">
                <a:solidFill>
                  <a:srgbClr val="9900CC"/>
                </a:solidFill>
                <a:effectLst>
                  <a:outerShdw blurRad="38100" dist="38100" dir="2700000" algn="tl">
                    <a:srgbClr val="C0C0C0"/>
                  </a:outerShdw>
                </a:effectLst>
                <a:latin typeface="Impact" panose="020B0806030902050204" pitchFamily="34" charset="0"/>
              </a:rPr>
              <a:t>it is an experience of what is considered </a:t>
            </a:r>
            <a:r>
              <a:rPr lang="en-US" sz="4400" i="1" dirty="0">
                <a:solidFill>
                  <a:srgbClr val="9900CC"/>
                </a:solidFill>
                <a:effectLst>
                  <a:outerShdw blurRad="38100" dist="38100" dir="2700000" algn="tl">
                    <a:srgbClr val="C0C0C0"/>
                  </a:outerShdw>
                </a:effectLst>
                <a:latin typeface="Impact" panose="020B0806030902050204" pitchFamily="34" charset="0"/>
              </a:rPr>
              <a:t>Unseen Reality</a:t>
            </a:r>
          </a:p>
          <a:p>
            <a:pPr marL="990600" lvl="1" indent="-533400" eaLnBrk="1" hangingPunct="1">
              <a:spcBef>
                <a:spcPct val="0"/>
              </a:spcBef>
              <a:buClr>
                <a:schemeClr val="bg1"/>
              </a:buClr>
              <a:buFont typeface="Wingdings 3" panose="05040102010807070707" pitchFamily="18" charset="2"/>
              <a:buAutoNum type="arabicParenR"/>
              <a:defRPr/>
            </a:pPr>
            <a:r>
              <a:rPr lang="en-US" sz="4400" dirty="0">
                <a:solidFill>
                  <a:srgbClr val="9900CC"/>
                </a:solidFill>
                <a:effectLst>
                  <a:outerShdw blurRad="38100" dist="38100" dir="2700000" algn="tl">
                    <a:srgbClr val="C0C0C0"/>
                  </a:outerShdw>
                </a:effectLst>
                <a:latin typeface="Impact" panose="020B0806030902050204" pitchFamily="34" charset="0"/>
              </a:rPr>
              <a:t>it involves the person’s whole being</a:t>
            </a:r>
          </a:p>
          <a:p>
            <a:pPr marL="990600" lvl="1" indent="-533400" eaLnBrk="1" hangingPunct="1">
              <a:spcBef>
                <a:spcPct val="0"/>
              </a:spcBef>
              <a:buClr>
                <a:schemeClr val="bg1"/>
              </a:buClr>
              <a:buFont typeface="Wingdings 3" panose="05040102010807070707" pitchFamily="18" charset="2"/>
              <a:buAutoNum type="arabicParenR"/>
              <a:defRPr/>
            </a:pPr>
            <a:r>
              <a:rPr lang="en-US" sz="4400" dirty="0">
                <a:solidFill>
                  <a:srgbClr val="9900CC"/>
                </a:solidFill>
                <a:effectLst>
                  <a:outerShdw blurRad="38100" dist="38100" dir="2700000" algn="tl">
                    <a:srgbClr val="C0C0C0"/>
                  </a:outerShdw>
                </a:effectLst>
                <a:latin typeface="Impact" panose="020B0806030902050204" pitchFamily="34" charset="0"/>
              </a:rPr>
              <a:t>it is the most shattering and intense of all human experiences</a:t>
            </a:r>
          </a:p>
          <a:p>
            <a:pPr marL="990600" lvl="1" indent="-533400" eaLnBrk="1" hangingPunct="1">
              <a:spcBef>
                <a:spcPct val="0"/>
              </a:spcBef>
              <a:buClr>
                <a:schemeClr val="bg1"/>
              </a:buClr>
              <a:buFont typeface="Wingdings 3" panose="05040102010807070707" pitchFamily="18" charset="2"/>
              <a:buAutoNum type="arabicParenR"/>
              <a:defRPr/>
            </a:pPr>
            <a:r>
              <a:rPr lang="en-US" sz="4400" dirty="0">
                <a:solidFill>
                  <a:srgbClr val="9900CC"/>
                </a:solidFill>
                <a:effectLst>
                  <a:outerShdw blurRad="38100" dist="38100" dir="2700000" algn="tl">
                    <a:srgbClr val="C0C0C0"/>
                  </a:outerShdw>
                </a:effectLst>
                <a:latin typeface="Impact" panose="020B0806030902050204" pitchFamily="34" charset="0"/>
              </a:rPr>
              <a:t>it motivates the person to action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752600"/>
            <a:ext cx="9144000" cy="5105400"/>
          </a:xfrm>
        </p:spPr>
        <p:txBody>
          <a:bodyPr/>
          <a:lstStyle/>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Discipline that attempts to compare and understand religious patterns found around the world</a:t>
            </a:r>
          </a:p>
        </p:txBody>
      </p:sp>
      <p:sp>
        <p:nvSpPr>
          <p:cNvPr id="11267" name="WordArt 3"/>
          <p:cNvSpPr>
            <a:spLocks noChangeArrowheads="1" noChangeShapeType="1" noTextEdit="1"/>
          </p:cNvSpPr>
          <p:nvPr/>
        </p:nvSpPr>
        <p:spPr bwMode="auto">
          <a:xfrm>
            <a:off x="152400" y="0"/>
            <a:ext cx="8839200" cy="1752600"/>
          </a:xfrm>
          <a:prstGeom prst="rect">
            <a:avLst/>
          </a:prstGeom>
        </p:spPr>
        <p:txBody>
          <a:bodyPr wrap="none" fromWordArt="1">
            <a:prstTxWarp prst="textSlantUp">
              <a:avLst>
                <a:gd name="adj" fmla="val 32056"/>
              </a:avLst>
            </a:prstTxWarp>
          </a:bodyPr>
          <a:lstStyle/>
          <a:p>
            <a:pPr algn="ctr"/>
            <a:r>
              <a:rPr lang="en-US" sz="3600" i="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Comparative Religions</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58" y="4800600"/>
            <a:ext cx="8979083"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0" y="1066800"/>
            <a:ext cx="9144000" cy="5791200"/>
          </a:xfrm>
        </p:spPr>
        <p:txBody>
          <a:bodyPr/>
          <a:lstStyle/>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Sacred</a:t>
            </a:r>
          </a:p>
          <a:p>
            <a:pPr lvl="1"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the realm of the extraordinary, apparently purposeful, but generally imperceptible forces</a:t>
            </a:r>
          </a:p>
        </p:txBody>
      </p:sp>
      <p:sp>
        <p:nvSpPr>
          <p:cNvPr id="2" name="Rectangle 1"/>
          <p:cNvSpPr/>
          <p:nvPr/>
        </p:nvSpPr>
        <p:spPr>
          <a:xfrm>
            <a:off x="1295400" y="143470"/>
            <a:ext cx="6571677" cy="923330"/>
          </a:xfrm>
          <a:prstGeom prst="rect">
            <a:avLst/>
          </a:prstGeom>
          <a:noFill/>
        </p:spPr>
        <p:txBody>
          <a:bodyPr wrap="none">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i="1" dirty="0">
                <a:ln/>
                <a:solidFill>
                  <a:srgbClr val="6600CC"/>
                </a:solidFill>
                <a:effectLst>
                  <a:glow rad="228600">
                    <a:schemeClr val="accent4">
                      <a:satMod val="175000"/>
                      <a:alpha val="40000"/>
                    </a:schemeClr>
                  </a:glow>
                </a:effectLst>
                <a:latin typeface="Impact" panose="020B0806030902050204" pitchFamily="34" charset="0"/>
              </a:rPr>
              <a:t>Mircea Eliade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0" y="228600"/>
            <a:ext cx="9144000" cy="6629400"/>
          </a:xfrm>
        </p:spPr>
        <p:txBody>
          <a:bodyPr/>
          <a:lstStyle/>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Profane</a:t>
            </a:r>
          </a:p>
          <a:p>
            <a:pPr lvl="1"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the everyday world of seemingly random, ordinary and unimportant occurrences</a:t>
            </a:r>
          </a:p>
        </p:txBody>
      </p:sp>
    </p:spTree>
    <p:extLst>
      <p:ext uri="{BB962C8B-B14F-4D97-AF65-F5344CB8AC3E}">
        <p14:creationId xmlns:p14="http://schemas.microsoft.com/office/powerpoint/2010/main" val="63401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0" y="1143000"/>
            <a:ext cx="9144000" cy="5715000"/>
          </a:xfrm>
        </p:spPr>
        <p:txBody>
          <a:bodyPr/>
          <a:lstStyle/>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Immanent</a:t>
            </a:r>
          </a:p>
          <a:p>
            <a:pPr lvl="1"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to experience reality is present in the world</a:t>
            </a:r>
          </a:p>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Transcendent</a:t>
            </a:r>
          </a:p>
          <a:p>
            <a:pPr lvl="1"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to believe that reality exists outside the material universe</a:t>
            </a:r>
          </a:p>
        </p:txBody>
      </p:sp>
      <p:sp>
        <p:nvSpPr>
          <p:cNvPr id="2" name="Rectangle 1"/>
          <p:cNvSpPr/>
          <p:nvPr/>
        </p:nvSpPr>
        <p:spPr>
          <a:xfrm>
            <a:off x="76200" y="34636"/>
            <a:ext cx="8973127" cy="1184564"/>
          </a:xfrm>
          <a:prstGeom prst="rect">
            <a:avLst/>
          </a:prstGeom>
          <a:noFill/>
        </p:spPr>
        <p:txBody>
          <a:bodyPr wrap="none">
            <a:prstTxWarp prst="textStop">
              <a:avLst/>
            </a:prstTxWarp>
            <a:spAutoFit/>
            <a:scene3d>
              <a:camera prst="orthographicFront"/>
              <a:lightRig rig="threePt" dir="t"/>
            </a:scene3d>
            <a:sp3d extrusionH="57150">
              <a:bevelT w="38100" h="38100" prst="angle"/>
            </a:sp3d>
          </a:bodyPr>
          <a:lstStyle/>
          <a:p>
            <a:pPr eaLnBrk="1" hangingPunct="1">
              <a:buClr>
                <a:schemeClr val="bg1"/>
              </a:buClr>
              <a:defRPr/>
            </a:pPr>
            <a:r>
              <a:rPr lang="en-US" sz="5400" dirty="0">
                <a:ln>
                  <a:solidFill>
                    <a:srgbClr val="000000"/>
                  </a:solidFill>
                </a:ln>
                <a:solidFill>
                  <a:srgbClr val="6600CC"/>
                </a:solidFill>
                <a:effectLst>
                  <a:outerShdw blurRad="38100" dist="38100" dir="2700000" algn="tl">
                    <a:srgbClr val="C0C0C0"/>
                  </a:outerShdw>
                </a:effectLst>
                <a:latin typeface="Impact" panose="020B0806030902050204" pitchFamily="34" charset="0"/>
              </a:rPr>
              <a:t>Views of Reality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0" y="0"/>
            <a:ext cx="9144000" cy="6858000"/>
          </a:xfrm>
        </p:spPr>
        <p:txBody>
          <a:bodyPr/>
          <a:lstStyle/>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Incarnations</a:t>
            </a:r>
          </a:p>
          <a:p>
            <a:pPr lvl="1"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some people believe that sacred reality is usually invisible but can appear in human form</a:t>
            </a:r>
          </a:p>
          <a:p>
            <a:pPr lvl="2"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Christ</a:t>
            </a:r>
          </a:p>
          <a:p>
            <a:pPr lvl="2"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Krishna</a:t>
            </a:r>
          </a:p>
        </p:txBody>
      </p:sp>
      <p:pic>
        <p:nvPicPr>
          <p:cNvPr id="1433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4950" y="3175000"/>
            <a:ext cx="375285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0" y="0"/>
            <a:ext cx="9144000" cy="6858000"/>
          </a:xfrm>
        </p:spPr>
        <p:txBody>
          <a:bodyPr/>
          <a:lstStyle/>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Atheism</a:t>
            </a:r>
          </a:p>
          <a:p>
            <a:pPr lvl="1"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belief there is no deity</a:t>
            </a:r>
          </a:p>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Agnosticism</a:t>
            </a:r>
          </a:p>
          <a:p>
            <a:pPr lvl="1"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not a denial of the divine, but uncertainty of its existence</a:t>
            </a:r>
          </a:p>
          <a:p>
            <a:pPr lvl="1" eaLnBrk="1" hangingPunct="1">
              <a:spcBef>
                <a:spcPct val="0"/>
              </a:spcBef>
              <a:buClr>
                <a:schemeClr val="bg1"/>
              </a:buClr>
              <a:buFont typeface="Wingdings 3" panose="05040102010807070707" pitchFamily="18" charset="2"/>
              <a:buChar char="º"/>
              <a:defRPr/>
            </a:pPr>
            <a:endParaRPr lang="en-US" sz="4800" dirty="0">
              <a:solidFill>
                <a:srgbClr val="9900CC"/>
              </a:solidFill>
              <a:effectLst>
                <a:outerShdw blurRad="38100" dist="38100" dir="2700000" algn="tl">
                  <a:srgbClr val="C0C0C0"/>
                </a:outerShdw>
              </a:effectLst>
              <a:latin typeface="Impact" panose="020B0806030902050204" pitchFamily="34" charset="0"/>
            </a:endParaRPr>
          </a:p>
        </p:txBody>
      </p:sp>
      <p:pic>
        <p:nvPicPr>
          <p:cNvPr id="153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8600" y="3733800"/>
            <a:ext cx="2565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20888"/>
            <a:ext cx="320040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5" descr="Atheists-Vs-Agnostics-comparative-religion-2701450-400-34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001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idx="4294967295"/>
          </p:nvPr>
        </p:nvSpPr>
        <p:spPr>
          <a:xfrm>
            <a:off x="0" y="-228600"/>
            <a:ext cx="9144000" cy="5410200"/>
          </a:xfrm>
        </p:spPr>
        <p:txBody>
          <a:bodyPr/>
          <a:lstStyle/>
          <a:p>
            <a:pPr algn="l" eaLnBrk="1" hangingPunct="1"/>
            <a:r>
              <a:rPr lang="en-US" altLang="en-US" dirty="0">
                <a:latin typeface="Impact" panose="020B0806030902050204" pitchFamily="34" charset="0"/>
              </a:rPr>
              <a:t>“Man makes religion: religion does not make man....The religious world is but the reflex of the real world....Religion is the sigh of the oppressed creature, the sentiment of a heartless world, and the soul of soulless conditions.  It is the opium of the people....”</a:t>
            </a:r>
          </a:p>
        </p:txBody>
      </p:sp>
      <p:sp>
        <p:nvSpPr>
          <p:cNvPr id="3075" name="Text Box 8"/>
          <p:cNvSpPr txBox="1">
            <a:spLocks noChangeArrowheads="1"/>
          </p:cNvSpPr>
          <p:nvPr/>
        </p:nvSpPr>
        <p:spPr bwMode="auto">
          <a:xfrm>
            <a:off x="4953000" y="4648200"/>
            <a:ext cx="3962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400">
                <a:latin typeface="Impact" panose="020B0806030902050204" pitchFamily="34" charset="0"/>
              </a:rPr>
              <a:t>~Karl Marx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solidFill>
            <a:schemeClr val="accent6">
              <a:lumMod val="50000"/>
            </a:schemeClr>
          </a:solidFill>
        </p:spPr>
        <p:txBody>
          <a:bodyPr/>
          <a:lstStyle/>
          <a:p>
            <a:pPr>
              <a:defRPr/>
            </a:pPr>
            <a:r>
              <a:rPr lang="en-US" sz="8800" i="1" dirty="0">
                <a:solidFill>
                  <a:schemeClr val="bg1"/>
                </a:solidFill>
                <a:effectLst>
                  <a:outerShdw blurRad="38100" dist="38100" dir="2700000" algn="tl">
                    <a:srgbClr val="000000">
                      <a:alpha val="43137"/>
                    </a:srgbClr>
                  </a:outerShdw>
                </a:effectLst>
                <a:latin typeface="Impact" panose="020B0806030902050204" pitchFamily="34" charset="0"/>
              </a:rPr>
              <a:t>Worship</a:t>
            </a:r>
          </a:p>
        </p:txBody>
      </p:sp>
      <p:sp>
        <p:nvSpPr>
          <p:cNvPr id="18435" name="Content Placeholder 2"/>
          <p:cNvSpPr>
            <a:spLocks noGrp="1"/>
          </p:cNvSpPr>
          <p:nvPr>
            <p:ph idx="1"/>
          </p:nvPr>
        </p:nvSpPr>
        <p:spPr>
          <a:xfrm>
            <a:off x="0" y="1524000"/>
            <a:ext cx="9144000" cy="5334000"/>
          </a:xfrm>
        </p:spPr>
        <p:txBody>
          <a:bodyPr/>
          <a:lstStyle/>
          <a:p>
            <a:pPr>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000000">
                      <a:alpha val="43137"/>
                    </a:srgbClr>
                  </a:outerShdw>
                </a:effectLst>
                <a:latin typeface="Impact" panose="020B0806030902050204" pitchFamily="34" charset="0"/>
              </a:rPr>
              <a:t>Attempts to express reverence</a:t>
            </a:r>
          </a:p>
          <a:p>
            <a:pPr>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000000">
                      <a:alpha val="43137"/>
                    </a:srgbClr>
                  </a:outerShdw>
                </a:effectLst>
                <a:latin typeface="Impact" panose="020B0806030902050204" pitchFamily="34" charset="0"/>
              </a:rPr>
              <a:t>Enter into communion with object of worship</a:t>
            </a:r>
          </a:p>
          <a:p>
            <a:pPr>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000000">
                      <a:alpha val="43137"/>
                    </a:srgbClr>
                  </a:outerShdw>
                </a:effectLst>
                <a:latin typeface="Impact" panose="020B0806030902050204" pitchFamily="34" charset="0"/>
              </a:rPr>
              <a:t>Acts of worship that are predictable and repeated are rituals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763" y="990600"/>
            <a:ext cx="9148763" cy="5867400"/>
          </a:xfrm>
        </p:spPr>
        <p:txBody>
          <a:bodyPr/>
          <a:lstStyle/>
          <a:p>
            <a:pPr>
              <a:spcBef>
                <a:spcPts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000000">
                      <a:alpha val="43137"/>
                    </a:srgbClr>
                  </a:outerShdw>
                </a:effectLst>
                <a:latin typeface="Impact" panose="020B0806030902050204" pitchFamily="34" charset="0"/>
              </a:rPr>
              <a:t>Images borrowed from material world that are similar to ineffable spiritual experiences</a:t>
            </a:r>
          </a:p>
          <a:p>
            <a:pPr>
              <a:spcBef>
                <a:spcPts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000000">
                      <a:alpha val="43137"/>
                    </a:srgbClr>
                  </a:outerShdw>
                </a:effectLst>
                <a:latin typeface="Impact" panose="020B0806030902050204" pitchFamily="34" charset="0"/>
              </a:rPr>
              <a:t>Carl Jung proposed that humanity as a whole has a collective unconscious of archetypal symbols from which separate cultures have drawn</a:t>
            </a:r>
          </a:p>
        </p:txBody>
      </p:sp>
      <p:sp>
        <p:nvSpPr>
          <p:cNvPr id="2" name="Rectangle 1"/>
          <p:cNvSpPr/>
          <p:nvPr/>
        </p:nvSpPr>
        <p:spPr>
          <a:xfrm>
            <a:off x="1608291" y="146050"/>
            <a:ext cx="6118072" cy="923330"/>
          </a:xfrm>
          <a:prstGeom prst="rect">
            <a:avLst/>
          </a:prstGeom>
          <a:noFill/>
        </p:spPr>
        <p:txBody>
          <a:bodyPr>
            <a:prstTxWarp prst="textPlain">
              <a:avLst/>
            </a:prstTxWarp>
            <a:spAutoFit/>
          </a:bodyPr>
          <a:lstStyle/>
          <a:p>
            <a:pPr algn="ctr">
              <a:defRPr/>
            </a:pPr>
            <a:r>
              <a:rPr lang="en-US" sz="54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75057" dist="38100" dir="5400000" sy="-20000" rotWithShape="0">
                    <a:prstClr val="black">
                      <a:alpha val="25000"/>
                    </a:prstClr>
                  </a:outerShdw>
                </a:effectLst>
                <a:latin typeface="Impact" panose="020B0806030902050204" pitchFamily="34" charset="0"/>
              </a:rPr>
              <a:t>Symbols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2532-9898-4378-834E-2AD3A87192AD}"/>
              </a:ext>
            </a:extLst>
          </p:cNvPr>
          <p:cNvSpPr>
            <a:spLocks noGrp="1"/>
          </p:cNvSpPr>
          <p:nvPr>
            <p:ph type="title"/>
          </p:nvPr>
        </p:nvSpPr>
        <p:spPr>
          <a:xfrm>
            <a:off x="-152400" y="274638"/>
            <a:ext cx="9448800" cy="1143000"/>
          </a:xfrm>
        </p:spPr>
        <p:txBody>
          <a:bodyPr/>
          <a:lstStyle/>
          <a:p>
            <a:br>
              <a:rPr lang="en-US" dirty="0">
                <a:hlinkClick r:id="rId2"/>
              </a:rPr>
            </a:br>
            <a:r>
              <a:rPr lang="en-US" sz="3200" dirty="0">
                <a:hlinkClick r:id="rId2"/>
              </a:rPr>
              <a:t>https://www.youtube.com/watch?v=gDCiqWcV7NY</a:t>
            </a:r>
            <a:endParaRPr lang="en-US" sz="3200" dirty="0"/>
          </a:p>
        </p:txBody>
      </p:sp>
      <p:sp>
        <p:nvSpPr>
          <p:cNvPr id="3" name="TextBox 2">
            <a:extLst>
              <a:ext uri="{FF2B5EF4-FFF2-40B4-BE49-F238E27FC236}">
                <a16:creationId xmlns:a16="http://schemas.microsoft.com/office/drawing/2014/main" id="{A7D530B5-4416-42F3-8B16-96C361D81693}"/>
              </a:ext>
            </a:extLst>
          </p:cNvPr>
          <p:cNvSpPr txBox="1"/>
          <p:nvPr/>
        </p:nvSpPr>
        <p:spPr>
          <a:xfrm>
            <a:off x="0" y="274638"/>
            <a:ext cx="9144000" cy="707886"/>
          </a:xfrm>
          <a:prstGeom prst="rect">
            <a:avLst/>
          </a:prstGeom>
          <a:noFill/>
        </p:spPr>
        <p:txBody>
          <a:bodyPr wrap="square" rtlCol="0">
            <a:spAutoFit/>
          </a:bodyPr>
          <a:lstStyle/>
          <a:p>
            <a:r>
              <a:rPr lang="en-US" sz="4000" b="1" dirty="0">
                <a:solidFill>
                  <a:srgbClr val="FF0000"/>
                </a:solidFill>
              </a:rPr>
              <a:t>Mahalia Jackson – </a:t>
            </a:r>
            <a:r>
              <a:rPr lang="en-US" sz="4000" b="1" i="1" dirty="0">
                <a:solidFill>
                  <a:srgbClr val="FF0000"/>
                </a:solidFill>
              </a:rPr>
              <a:t>Old Time Religion</a:t>
            </a:r>
            <a:endParaRPr lang="en-US" sz="4000" b="1" dirty="0">
              <a:solidFill>
                <a:srgbClr val="FF0000"/>
              </a:solidFill>
            </a:endParaRPr>
          </a:p>
        </p:txBody>
      </p:sp>
    </p:spTree>
    <p:extLst>
      <p:ext uri="{BB962C8B-B14F-4D97-AF65-F5344CB8AC3E}">
        <p14:creationId xmlns:p14="http://schemas.microsoft.com/office/powerpoint/2010/main" val="27445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1066800"/>
            <a:ext cx="9144000" cy="5791200"/>
          </a:xfrm>
        </p:spPr>
        <p:txBody>
          <a:bodyPr/>
          <a:lstStyle/>
          <a:p>
            <a:pPr eaLnBrk="1" hangingPunct="1">
              <a:lnSpc>
                <a:spcPct val="95000"/>
              </a:lnSpc>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Probably derived from the Latin, meaning “to tie back,” “to tie again”</a:t>
            </a:r>
          </a:p>
          <a:p>
            <a:pPr lvl="1" eaLnBrk="1" hangingPunct="1">
              <a:lnSpc>
                <a:spcPct val="95000"/>
              </a:lnSpc>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All religion shares the goal of tying people back to something behind the surface</a:t>
            </a:r>
          </a:p>
          <a:p>
            <a:pPr lvl="2" eaLnBrk="1" hangingPunct="1">
              <a:lnSpc>
                <a:spcPct val="95000"/>
              </a:lnSpc>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There is a greater reality which lies beyond this world</a:t>
            </a:r>
          </a:p>
        </p:txBody>
      </p:sp>
      <p:sp>
        <p:nvSpPr>
          <p:cNvPr id="4099" name="WordArt 4"/>
          <p:cNvSpPr>
            <a:spLocks noChangeArrowheads="1" noChangeShapeType="1" noTextEdit="1"/>
          </p:cNvSpPr>
          <p:nvPr/>
        </p:nvSpPr>
        <p:spPr bwMode="auto">
          <a:xfrm>
            <a:off x="533400" y="152400"/>
            <a:ext cx="8077200" cy="990600"/>
          </a:xfrm>
          <a:prstGeom prst="rect">
            <a:avLst/>
          </a:prstGeom>
        </p:spPr>
        <p:txBody>
          <a:bodyPr wrap="none" fromWordArt="1">
            <a:prstTxWarp prst="textPlain">
              <a:avLst>
                <a:gd name="adj" fmla="val 50000"/>
              </a:avLst>
            </a:prstTxWarp>
          </a:bodyPr>
          <a:lstStyle/>
          <a:p>
            <a:pPr algn="ctr"/>
            <a:r>
              <a:rPr lang="en-US" sz="3600" kern="10">
                <a:ln w="22225">
                  <a:solidFill>
                    <a:srgbClr val="800080"/>
                  </a:solidFill>
                  <a:round/>
                  <a:headEnd/>
                  <a:tailEnd/>
                </a:ln>
                <a:solidFill>
                  <a:srgbClr val="FFFFFF"/>
                </a:solidFill>
                <a:latin typeface="Arial Black" panose="020B0A04020102020204" pitchFamily="34" charset="0"/>
              </a:rPr>
              <a:t>re - li - gion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0" y="0"/>
            <a:ext cx="9144000" cy="6858000"/>
          </a:xfrm>
        </p:spPr>
        <p:txBody>
          <a:bodyPr/>
          <a:lstStyle/>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Attempts to connect to a greater reality have taken many forms</a:t>
            </a:r>
          </a:p>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Religious institutions are complex</a:t>
            </a:r>
          </a:p>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They are not fixed and distinct categories</a:t>
            </a:r>
          </a:p>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In many cultures &amp; times, religion has been a basic foundation of life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0" y="1524000"/>
            <a:ext cx="9144000" cy="5334000"/>
          </a:xfrm>
        </p:spPr>
        <p:txBody>
          <a:bodyPr/>
          <a:lstStyle/>
          <a:p>
            <a:pPr marL="609600" indent="-609600"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2 ways of apprehending reality:</a:t>
            </a:r>
          </a:p>
          <a:p>
            <a:pPr marL="990600" lvl="1" indent="-533400" eaLnBrk="1" hangingPunct="1">
              <a:spcBef>
                <a:spcPct val="0"/>
              </a:spcBef>
              <a:buClr>
                <a:schemeClr val="bg1"/>
              </a:buClr>
              <a:buFont typeface="Wingdings 3" panose="05040102010807070707" pitchFamily="18" charset="2"/>
              <a:buAutoNum type="arabicParenR"/>
              <a:defRPr/>
            </a:pPr>
            <a:r>
              <a:rPr lang="en-US" sz="4800" dirty="0">
                <a:solidFill>
                  <a:srgbClr val="9900CC"/>
                </a:solidFill>
                <a:effectLst>
                  <a:outerShdw blurRad="38100" dist="38100" dir="2700000" algn="tl">
                    <a:srgbClr val="C0C0C0"/>
                  </a:outerShdw>
                </a:effectLst>
                <a:latin typeface="Impact" panose="020B0806030902050204" pitchFamily="34" charset="0"/>
              </a:rPr>
              <a:t>rational thought</a:t>
            </a:r>
          </a:p>
          <a:p>
            <a:pPr marL="990600" lvl="1" indent="-533400" eaLnBrk="1" hangingPunct="1">
              <a:spcBef>
                <a:spcPct val="0"/>
              </a:spcBef>
              <a:buClr>
                <a:schemeClr val="bg1"/>
              </a:buClr>
              <a:buFont typeface="Wingdings 3" panose="05040102010807070707" pitchFamily="18" charset="2"/>
              <a:buAutoNum type="arabicParenR"/>
              <a:defRPr/>
            </a:pPr>
            <a:r>
              <a:rPr lang="en-US" sz="4800" dirty="0">
                <a:solidFill>
                  <a:srgbClr val="9900CC"/>
                </a:solidFill>
                <a:effectLst>
                  <a:outerShdw blurRad="38100" dist="38100" dir="2700000" algn="tl">
                    <a:srgbClr val="C0C0C0"/>
                  </a:outerShdw>
                </a:effectLst>
                <a:latin typeface="Impact" panose="020B0806030902050204" pitchFamily="34" charset="0"/>
              </a:rPr>
              <a:t>unrational modes of knowing</a:t>
            </a:r>
          </a:p>
        </p:txBody>
      </p:sp>
      <p:sp>
        <p:nvSpPr>
          <p:cNvPr id="6147" name="WordArt 3"/>
          <p:cNvSpPr>
            <a:spLocks noChangeArrowheads="1" noChangeShapeType="1" noTextEdit="1"/>
          </p:cNvSpPr>
          <p:nvPr/>
        </p:nvSpPr>
        <p:spPr bwMode="auto">
          <a:xfrm>
            <a:off x="304800" y="0"/>
            <a:ext cx="8610600" cy="1524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1">
                  <a:gsLst>
                    <a:gs pos="0">
                      <a:srgbClr val="000000"/>
                    </a:gs>
                    <a:gs pos="39999">
                      <a:srgbClr val="0A128C"/>
                    </a:gs>
                    <a:gs pos="70000">
                      <a:srgbClr val="181CC7"/>
                    </a:gs>
                    <a:gs pos="88000">
                      <a:srgbClr val="7005D4"/>
                    </a:gs>
                    <a:gs pos="100000">
                      <a:srgbClr val="8C3D91"/>
                    </a:gs>
                  </a:gsLst>
                  <a:lin ang="5400000" scaled="1"/>
                </a:gradFill>
                <a:effectLst>
                  <a:outerShdw dist="53882" dir="2700000" algn="ctr" rotWithShape="0">
                    <a:srgbClr val="C0C0C0">
                      <a:alpha val="79999"/>
                    </a:srgbClr>
                  </a:outerShdw>
                </a:effectLst>
                <a:latin typeface="Impact" panose="020B0806030902050204" pitchFamily="34" charset="0"/>
              </a:rPr>
              <a:t>Modes of Considering Unseen Reality</a:t>
            </a:r>
          </a:p>
        </p:txBody>
      </p:sp>
      <p:pic>
        <p:nvPicPr>
          <p:cNvPr id="6148" name="Picture 5" descr="religi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0"/>
            <a:ext cx="30257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0" y="0"/>
            <a:ext cx="9144000" cy="6858000"/>
          </a:xfrm>
        </p:spPr>
        <p:txBody>
          <a:bodyPr/>
          <a:lstStyle/>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Some people come to religious convictions indirectly</a:t>
            </a:r>
          </a:p>
          <a:p>
            <a:pPr lvl="1"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through teacher or the teachings of religious traditions</a:t>
            </a:r>
          </a:p>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Other people develop faith only through questioning</a:t>
            </a:r>
          </a:p>
        </p:txBody>
      </p:sp>
      <p:pic>
        <p:nvPicPr>
          <p:cNvPr id="7171" name="Picture 4" descr="relig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052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228600" y="0"/>
            <a:ext cx="9372600" cy="6858000"/>
          </a:xfrm>
        </p:spPr>
        <p:txBody>
          <a:bodyPr/>
          <a:lstStyle/>
          <a:p>
            <a:pPr eaLnBrk="1" hangingPunct="1">
              <a:buFontTx/>
              <a:buNone/>
              <a:defRPr/>
            </a:pPr>
            <a:r>
              <a:rPr lang="en-US" sz="4400" b="1" dirty="0">
                <a:solidFill>
                  <a:schemeClr val="bg1"/>
                </a:solidFill>
                <a:effectLst>
                  <a:outerShdw blurRad="38100" dist="38100" dir="2700000" algn="tl">
                    <a:srgbClr val="808080"/>
                  </a:outerShdw>
                </a:effectLst>
              </a:rPr>
              <a:t>  Our normal waking consciousness, rational consciousness as we call it, is but one special type of consciousness, whilst all about it, parted from it by the filmiest of screens, there lie potential forms of consciousness entirely different.</a:t>
            </a:r>
          </a:p>
          <a:p>
            <a:pPr eaLnBrk="1" hangingPunct="1">
              <a:buFontTx/>
              <a:buNone/>
              <a:defRPr/>
            </a:pPr>
            <a:r>
              <a:rPr lang="en-US" sz="4400" b="1" dirty="0">
                <a:solidFill>
                  <a:schemeClr val="bg1"/>
                </a:solidFill>
                <a:effectLst>
                  <a:outerShdw blurRad="38100" dist="38100" dir="2700000" algn="tl">
                    <a:srgbClr val="808080"/>
                  </a:outerShdw>
                </a:effectLst>
              </a:rPr>
              <a:t>						~William James</a:t>
            </a:r>
            <a:endParaRPr lang="en-US" sz="4400" b="1" dirty="0">
              <a:solidFill>
                <a:schemeClr val="bg1"/>
              </a:solidFill>
              <a:effectLst>
                <a:outerShdw blurRad="38100" dist="38100" dir="2700000" algn="tl">
                  <a:srgbClr val="808080"/>
                </a:outerShdw>
              </a:effectLst>
              <a:hlinkClick r:id="rId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0" y="1295400"/>
            <a:ext cx="9144000" cy="5562599"/>
          </a:xfrm>
        </p:spPr>
        <p:txBody>
          <a:bodyPr/>
          <a:lstStyle/>
          <a:p>
            <a:pPr eaLnBrk="1" hangingPunct="1">
              <a:spcBef>
                <a:spcPct val="0"/>
              </a:spcBef>
              <a:buClr>
                <a:schemeClr val="bg1"/>
              </a:buClr>
              <a:buFont typeface="Wingdings 3" panose="05040102010807070707" pitchFamily="18" charset="2"/>
              <a:buChar char="º"/>
              <a:defRPr/>
            </a:pPr>
            <a:r>
              <a:rPr lang="en-US" sz="4800" dirty="0">
                <a:solidFill>
                  <a:srgbClr val="9900CC"/>
                </a:solidFill>
                <a:effectLst>
                  <a:outerShdw blurRad="38100" dist="38100" dir="2700000" algn="tl">
                    <a:srgbClr val="C0C0C0"/>
                  </a:outerShdw>
                </a:effectLst>
                <a:latin typeface="Impact" panose="020B0806030902050204" pitchFamily="34" charset="0"/>
              </a:rPr>
              <a:t>pursuit of communion with, identity with, or conscious awareness of an ultimate reality, divinity, spiritual truth, or God through direct experience, intuition, instinct or insight. </a:t>
            </a:r>
          </a:p>
        </p:txBody>
      </p:sp>
      <p:sp>
        <p:nvSpPr>
          <p:cNvPr id="2" name="Rectangle 1"/>
          <p:cNvSpPr/>
          <p:nvPr/>
        </p:nvSpPr>
        <p:spPr>
          <a:xfrm>
            <a:off x="2343206" y="143470"/>
            <a:ext cx="4457587" cy="1151930"/>
          </a:xfrm>
          <a:prstGeom prst="rect">
            <a:avLst/>
          </a:prstGeom>
          <a:noFill/>
        </p:spPr>
        <p:txBody>
          <a:bodyPr wrap="none" lIns="91440" tIns="45720" rIns="91440" bIns="45720">
            <a:prstTxWarp prst="textWave4">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glow rad="228600">
                    <a:schemeClr val="accent4">
                      <a:satMod val="175000"/>
                      <a:alpha val="40000"/>
                    </a:schemeClr>
                  </a:glow>
                  <a:outerShdw dist="38100" dir="2640000" algn="bl" rotWithShape="0">
                    <a:schemeClr val="tx2">
                      <a:lumMod val="75000"/>
                    </a:schemeClr>
                  </a:outerShdw>
                </a:effectLst>
                <a:latin typeface="Impact" panose="020B0806030902050204" pitchFamily="34" charset="0"/>
              </a:rPr>
              <a:t>Mysticism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glow rad="228600">
                  <a:schemeClr val="accent4">
                    <a:satMod val="175000"/>
                    <a:alpha val="40000"/>
                  </a:schemeClr>
                </a:glow>
                <a:outerShdw dist="38100" dir="2640000" algn="bl" rotWithShape="0">
                  <a:schemeClr val="tx2">
                    <a:lumMod val="75000"/>
                  </a:schemeClr>
                </a:outerShdw>
              </a:effectLst>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516</Words>
  <Application>Microsoft Office PowerPoint</Application>
  <PresentationFormat>On-screen Show (4:3)</PresentationFormat>
  <Paragraphs>58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Impact</vt:lpstr>
      <vt:lpstr>Wingdings 3</vt:lpstr>
      <vt:lpstr>Default Design</vt:lpstr>
      <vt:lpstr>PowerPoint Presentation</vt:lpstr>
      <vt:lpstr>“Man makes religion: religion does not make man....The religious world is but the reflex of the real world....Religion is the sigh of the oppressed creature, the sentiment of a heartless world, and the soul of soulless conditions.  It is the opium of the people....”</vt:lpstr>
      <vt:lpstr> https://www.youtube.com/watch?v=gDCiqWcV7NY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Bradleys</dc:creator>
  <cp:lastModifiedBy>Rich Bradley</cp:lastModifiedBy>
  <cp:revision>32</cp:revision>
  <dcterms:created xsi:type="dcterms:W3CDTF">2013-10-20T20:26:00Z</dcterms:created>
  <dcterms:modified xsi:type="dcterms:W3CDTF">2020-03-31T17:46:48Z</dcterms:modified>
</cp:coreProperties>
</file>