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259" r:id="rId3"/>
    <p:sldId id="263" r:id="rId4"/>
    <p:sldId id="279" r:id="rId5"/>
    <p:sldId id="286" r:id="rId6"/>
    <p:sldId id="280" r:id="rId7"/>
    <p:sldId id="288" r:id="rId8"/>
    <p:sldId id="264" r:id="rId9"/>
    <p:sldId id="276" r:id="rId10"/>
    <p:sldId id="281" r:id="rId11"/>
    <p:sldId id="265" r:id="rId12"/>
    <p:sldId id="266" r:id="rId13"/>
    <p:sldId id="282" r:id="rId14"/>
    <p:sldId id="283" r:id="rId15"/>
    <p:sldId id="284" r:id="rId16"/>
    <p:sldId id="285" r:id="rId17"/>
    <p:sldId id="287" r:id="rId18"/>
    <p:sldId id="268" r:id="rId19"/>
    <p:sldId id="271" r:id="rId20"/>
    <p:sldId id="277" r:id="rId21"/>
  </p:sldIdLst>
  <p:sldSz cx="9144000" cy="6858000" type="screen4x3"/>
  <p:notesSz cx="6950075" cy="9236075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488" cy="463550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7000" y="0"/>
            <a:ext cx="3011488" cy="463550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FCE3CF2C-8C6B-4042-A166-022DAE8CD8DF}" type="datetimeFigureOut">
              <a:rPr lang="en-US"/>
              <a:pPr>
                <a:defRPr/>
              </a:pPr>
              <a:t>5/27/2020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525"/>
            <a:ext cx="3011488" cy="463550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7000" y="8772525"/>
            <a:ext cx="3011488" cy="463550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862DA310-CA77-4138-9780-99758A3B29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9126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14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92" tIns="46246" rIns="92492" bIns="46246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37000" y="0"/>
            <a:ext cx="30114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92" tIns="46246" rIns="92492" bIns="46246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5225" y="692150"/>
            <a:ext cx="4619625" cy="34639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5325" y="4387850"/>
            <a:ext cx="5559425" cy="415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92" tIns="46246" rIns="92492" bIns="4624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72525"/>
            <a:ext cx="30114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92" tIns="46246" rIns="92492" bIns="46246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37000" y="8772525"/>
            <a:ext cx="30114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92" tIns="46246" rIns="92492" bIns="46246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6E158D26-781B-4DD4-9767-EC7C3207E32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45160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9FE1D0-CDAC-4BA6-B713-5461F4E9EBB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9610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0041BC-04A3-4D1D-B6CC-CB4B688646D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04902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241F91-48ED-4367-A981-37640EA692A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59811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E80697-A985-4671-988A-57D5BDA68BD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42225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DB1FAF-D9D7-40F8-BC2F-5857C83ED3A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31802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419453-9387-428C-9C61-98FB071658A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67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DD5BAF-6699-40E2-9AF0-3FE24FB0C4B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6419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5B93D5-D0B3-4A4E-AD87-B4B41C24F4E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0919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0CA492-1F86-4F55-A6C6-D36642B78A4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5046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61229A-3E96-4FB5-BCCF-B636C18B440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84645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82D99A-70E5-4029-B666-55F9E4A0A72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88286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1C9C86-B4B7-4376-A0AB-EE849C3A88C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10993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3F580B-A6E7-4F82-8387-8A9EF7F6E35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11748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D75C51F4-7D2E-42EA-9076-20401C89447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http://beatles.ncf.ca/beatles5.jpg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nationmaster.com/encyclopedia/Image:Lie-In-15-__-John-rehearses-Give-Peace-A-Chance.jpg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5" descr="john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0700" y="2697163"/>
            <a:ext cx="2951163" cy="361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95536" y="476672"/>
            <a:ext cx="8280920" cy="1944216"/>
          </a:xfrm>
          <a:prstGeom prst="rect">
            <a:avLst/>
          </a:prstGeom>
          <a:noFill/>
        </p:spPr>
        <p:txBody>
          <a:bodyPr wrap="none">
            <a:prstTxWarp prst="textWave2">
              <a:avLst/>
            </a:prstTxWarp>
            <a:spAutoFit/>
          </a:bodyPr>
          <a:lstStyle/>
          <a:p>
            <a:pPr algn="ctr" eaLnBrk="1" hangingPunct="1">
              <a:defRPr/>
            </a:pPr>
            <a:r>
              <a:rPr lang="en-GB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Berlin Sans FB Demi" panose="020E0802020502020306" pitchFamily="34" charset="0"/>
              </a:rPr>
              <a:t>John Lennon</a:t>
            </a:r>
            <a:endParaRPr lang="en-US" sz="5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</a:effectLst>
              <a:latin typeface="Berlin Sans FB Demi" panose="020E0802020502020306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16632"/>
            <a:ext cx="8928992" cy="5184576"/>
          </a:xfrm>
        </p:spPr>
        <p:txBody>
          <a:bodyPr/>
          <a:lstStyle/>
          <a:p>
            <a:r>
              <a:rPr lang="en-US" sz="3600" b="1" dirty="0">
                <a:latin typeface="Berlin Sans FB" panose="020E0602020502020306" pitchFamily="34" charset="0"/>
              </a:rPr>
              <a:t>Lennon, along with the other Beatles, sought above all to advance the message of love as a humanitarian value</a:t>
            </a:r>
          </a:p>
          <a:p>
            <a:endParaRPr lang="en-US" sz="3600" b="1" dirty="0">
              <a:latin typeface="Berlin Sans FB" panose="020E0602020502020306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2692564"/>
            <a:ext cx="7010400" cy="3943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7695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>
            <a:spLocks noGrp="1" noChangeArrowheads="1"/>
          </p:cNvSpPr>
          <p:nvPr>
            <p:ph type="title"/>
          </p:nvPr>
        </p:nvSpPr>
        <p:spPr>
          <a:xfrm>
            <a:off x="16694" y="-197651"/>
            <a:ext cx="9144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GB" sz="6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erlin Sans FB Demi" panose="020E0802020502020306" pitchFamily="34" charset="0"/>
              </a:rPr>
              <a:t>The Beatles broke up…</a:t>
            </a:r>
          </a:p>
        </p:txBody>
      </p:sp>
      <p:sp>
        <p:nvSpPr>
          <p:cNvPr id="11267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17919" y="836712"/>
            <a:ext cx="9144000" cy="4832251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ts val="0"/>
              </a:spcBef>
              <a:buClr>
                <a:schemeClr val="accent6">
                  <a:lumMod val="75000"/>
                </a:schemeClr>
              </a:buClr>
              <a:buFont typeface="Wingdings 3" panose="05040102010807070707" pitchFamily="18" charset="2"/>
              <a:buChar char="º"/>
              <a:defRPr/>
            </a:pPr>
            <a:r>
              <a:rPr lang="en-GB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They last played live in 1969, on top of a building in London </a:t>
            </a:r>
          </a:p>
          <a:p>
            <a:pPr eaLnBrk="1" hangingPunct="1">
              <a:lnSpc>
                <a:spcPct val="90000"/>
              </a:lnSpc>
              <a:spcBef>
                <a:spcPts val="0"/>
              </a:spcBef>
              <a:buClr>
                <a:schemeClr val="accent6">
                  <a:lumMod val="75000"/>
                </a:schemeClr>
              </a:buClr>
              <a:buFont typeface="Wingdings 3" panose="05040102010807070707" pitchFamily="18" charset="2"/>
              <a:buChar char="º"/>
              <a:defRPr/>
            </a:pPr>
            <a:r>
              <a:rPr lang="en-GB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They had all begun to want to do different things</a:t>
            </a:r>
          </a:p>
          <a:p>
            <a:pPr eaLnBrk="1" hangingPunct="1">
              <a:lnSpc>
                <a:spcPct val="90000"/>
              </a:lnSpc>
              <a:spcBef>
                <a:spcPts val="0"/>
              </a:spcBef>
              <a:buClr>
                <a:schemeClr val="accent6">
                  <a:lumMod val="75000"/>
                </a:schemeClr>
              </a:buClr>
              <a:buFont typeface="Wingdings 3" panose="05040102010807070707" pitchFamily="18" charset="2"/>
              <a:buChar char="º"/>
              <a:defRPr/>
            </a:pPr>
            <a:r>
              <a:rPr lang="en-GB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John and Yoko began to record their own records, they were very unusual</a:t>
            </a:r>
          </a:p>
          <a:p>
            <a:pPr eaLnBrk="1" hangingPunct="1">
              <a:lnSpc>
                <a:spcPct val="90000"/>
              </a:lnSpc>
              <a:defRPr/>
            </a:pPr>
            <a:endParaRPr lang="en-GB" dirty="0"/>
          </a:p>
        </p:txBody>
      </p:sp>
      <p:pic>
        <p:nvPicPr>
          <p:cNvPr id="11269" name="Picture 8" descr="http://beatles.ncf.ca/beatles5.jpg"/>
          <p:cNvPicPr>
            <a:picLocks noGrp="1" noChangeAspect="1" noChangeArrowheads="1"/>
          </p:cNvPicPr>
          <p:nvPr>
            <p:ph type="body" sz="half" idx="1"/>
          </p:nvPr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88224" y="4508098"/>
            <a:ext cx="2375346" cy="234990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  <p:bldP spid="11267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Grp="1" noChangeArrowheads="1"/>
          </p:cNvSpPr>
          <p:nvPr>
            <p:ph type="title"/>
          </p:nvPr>
        </p:nvSpPr>
        <p:spPr>
          <a:xfrm>
            <a:off x="-1335" y="-221159"/>
            <a:ext cx="9144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GB" sz="6000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Lennon now lived in USA</a:t>
            </a:r>
          </a:p>
        </p:txBody>
      </p:sp>
      <p:sp>
        <p:nvSpPr>
          <p:cNvPr id="14340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1" y="692696"/>
            <a:ext cx="7308303" cy="5433467"/>
          </a:xfrm>
        </p:spPr>
        <p:txBody>
          <a:bodyPr/>
          <a:lstStyle/>
          <a:p>
            <a:pPr eaLnBrk="1" hangingPunct="1">
              <a:spcBef>
                <a:spcPts val="0"/>
              </a:spcBef>
              <a:buClr>
                <a:schemeClr val="accent6">
                  <a:lumMod val="75000"/>
                </a:schemeClr>
              </a:buClr>
              <a:buFont typeface="Wingdings 3" panose="05040102010807070707" pitchFamily="18" charset="2"/>
              <a:buChar char="º"/>
              <a:defRPr/>
            </a:pPr>
            <a:r>
              <a:rPr lang="en-GB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recorded his most famous song in 1971 </a:t>
            </a:r>
            <a:r>
              <a:rPr lang="en-GB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Imagine</a:t>
            </a:r>
            <a:endParaRPr lang="en-GB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" panose="020E0602020502020306" pitchFamily="34" charset="0"/>
            </a:endParaRPr>
          </a:p>
          <a:p>
            <a:pPr eaLnBrk="1" hangingPunct="1">
              <a:spcBef>
                <a:spcPts val="0"/>
              </a:spcBef>
              <a:buClr>
                <a:schemeClr val="accent6">
                  <a:lumMod val="75000"/>
                </a:schemeClr>
              </a:buClr>
              <a:buFont typeface="Wingdings 3" panose="05040102010807070707" pitchFamily="18" charset="2"/>
              <a:buChar char="º"/>
              <a:defRPr/>
            </a:pPr>
            <a:r>
              <a:rPr lang="en-GB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It was voted Song of the Millennium nearly 30 years later</a:t>
            </a:r>
            <a:endParaRPr lang="en-GB" sz="4400" dirty="0">
              <a:latin typeface="Berlin Sans FB" panose="020E0602020502020306" pitchFamily="34" charset="0"/>
            </a:endParaRPr>
          </a:p>
          <a:p>
            <a:pPr eaLnBrk="1" hangingPunct="1">
              <a:spcBef>
                <a:spcPts val="0"/>
              </a:spcBef>
              <a:buClr>
                <a:schemeClr val="accent6">
                  <a:lumMod val="75000"/>
                </a:schemeClr>
              </a:buClr>
              <a:buFont typeface="Wingdings 3" panose="05040102010807070707" pitchFamily="18" charset="2"/>
              <a:buChar char="º"/>
              <a:defRPr/>
            </a:pPr>
            <a:r>
              <a:rPr lang="en-US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Rolling Stone 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ranked it number 3 on their list of “</a:t>
            </a:r>
            <a:r>
              <a:rPr lang="en-US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500 Greatest Songs of All-Time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”</a:t>
            </a:r>
            <a:endParaRPr lang="en-GB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" panose="020E0602020502020306" pitchFamily="34" charset="0"/>
            </a:endParaRPr>
          </a:p>
        </p:txBody>
      </p:sp>
      <p:pic>
        <p:nvPicPr>
          <p:cNvPr id="1229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7793" y="2348880"/>
            <a:ext cx="2276207" cy="2247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  <p:bldP spid="14340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16632"/>
            <a:ext cx="9036496" cy="6336704"/>
          </a:xfrm>
        </p:spPr>
        <p:txBody>
          <a:bodyPr/>
          <a:lstStyle/>
          <a:p>
            <a:r>
              <a:rPr lang="en-US" sz="3600" b="1" i="1" dirty="0">
                <a:latin typeface="Berlin Sans FB" panose="020E0602020502020306" pitchFamily="34" charset="0"/>
              </a:rPr>
              <a:t>Imagine </a:t>
            </a:r>
            <a:r>
              <a:rPr lang="en-US" sz="3600" b="1" dirty="0">
                <a:latin typeface="Berlin Sans FB" panose="020E0602020502020306" pitchFamily="34" charset="0"/>
              </a:rPr>
              <a:t>is Lennon’s most forceful “ideological” song, usually regarded as a call for the establishment of a human utopia</a:t>
            </a:r>
          </a:p>
          <a:p>
            <a:r>
              <a:rPr lang="en-US" sz="3600" b="1" dirty="0">
                <a:latin typeface="Berlin Sans FB" panose="020E0602020502020306" pitchFamily="34" charset="0"/>
              </a:rPr>
              <a:t>The lyrics are similar to the </a:t>
            </a:r>
            <a:r>
              <a:rPr lang="en-US" sz="3600" b="1" i="1" dirty="0">
                <a:latin typeface="Berlin Sans FB" panose="020E0602020502020306" pitchFamily="34" charset="0"/>
              </a:rPr>
              <a:t>Communist Manifesto</a:t>
            </a:r>
          </a:p>
          <a:p>
            <a:r>
              <a:rPr lang="en-US" sz="3600" b="1" dirty="0">
                <a:latin typeface="Berlin Sans FB" panose="020E0602020502020306" pitchFamily="34" charset="0"/>
              </a:rPr>
              <a:t>The final verse transposes early Christian idealism to a modern search for a “brotherhood of man”</a:t>
            </a:r>
          </a:p>
        </p:txBody>
      </p:sp>
    </p:spTree>
    <p:extLst>
      <p:ext uri="{BB962C8B-B14F-4D97-AF65-F5344CB8AC3E}">
        <p14:creationId xmlns:p14="http://schemas.microsoft.com/office/powerpoint/2010/main" val="24151607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88640"/>
            <a:ext cx="8928992" cy="6336704"/>
          </a:xfrm>
        </p:spPr>
        <p:txBody>
          <a:bodyPr/>
          <a:lstStyle/>
          <a:p>
            <a:r>
              <a:rPr lang="en-US" b="1" dirty="0">
                <a:latin typeface="Berlin Sans FB" panose="020E0602020502020306" pitchFamily="34" charset="0"/>
              </a:rPr>
              <a:t>Lennon’s music contains two interrelated religious phenomena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3200" b="1" i="1" dirty="0">
                <a:latin typeface="Berlin Sans FB" panose="020E0602020502020306" pitchFamily="34" charset="0"/>
              </a:rPr>
              <a:t>Religious Sensibilities – </a:t>
            </a:r>
            <a:r>
              <a:rPr lang="en-US" sz="3200" b="1" dirty="0">
                <a:latin typeface="Berlin Sans FB" panose="020E0602020502020306" pitchFamily="34" charset="0"/>
              </a:rPr>
              <a:t>Lennon’s acceptance of certain aspects of Jesus’ teachings, and their central place in his personal development and art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3200" b="1" i="1" dirty="0">
                <a:latin typeface="Berlin Sans FB" panose="020E0602020502020306" pitchFamily="34" charset="0"/>
              </a:rPr>
              <a:t>Unbelief and Alternative Ideas – </a:t>
            </a:r>
            <a:r>
              <a:rPr lang="en-US" sz="3200" b="1" dirty="0">
                <a:latin typeface="Berlin Sans FB" panose="020E0602020502020306" pitchFamily="34" charset="0"/>
              </a:rPr>
              <a:t>Lennon’s resistance to conventional Christian ideas, institutions, and modes of thinking and acting, as well as his attempt to replace them with alternative ideas and concepts</a:t>
            </a:r>
            <a:endParaRPr lang="en-US" sz="3200" b="1" i="1" dirty="0"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40007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16632"/>
            <a:ext cx="8856984" cy="6741368"/>
          </a:xfrm>
        </p:spPr>
        <p:txBody>
          <a:bodyPr/>
          <a:lstStyle/>
          <a:p>
            <a:pPr>
              <a:spcBef>
                <a:spcPts val="200"/>
              </a:spcBef>
            </a:pPr>
            <a:r>
              <a:rPr lang="en-US" sz="3600" b="1" dirty="0">
                <a:latin typeface="Berlin Sans FB" panose="020E0602020502020306" pitchFamily="34" charset="0"/>
              </a:rPr>
              <a:t>One important feature of secularization may have significance for Lennon’s decision to use his art as a means of promoting his gospel of existential love and world peace</a:t>
            </a:r>
          </a:p>
          <a:p>
            <a:pPr>
              <a:spcBef>
                <a:spcPts val="200"/>
              </a:spcBef>
            </a:pPr>
            <a:r>
              <a:rPr lang="en-US" sz="3600" b="1" dirty="0">
                <a:latin typeface="Berlin Sans FB" panose="020E0602020502020306" pitchFamily="34" charset="0"/>
              </a:rPr>
              <a:t>Secularization leads to the diminution of religion’s social significance</a:t>
            </a:r>
          </a:p>
          <a:p>
            <a:pPr>
              <a:spcBef>
                <a:spcPts val="200"/>
              </a:spcBef>
            </a:pPr>
            <a:r>
              <a:rPr lang="en-US" sz="3600" b="1" dirty="0">
                <a:latin typeface="Berlin Sans FB" panose="020E0602020502020306" pitchFamily="34" charset="0"/>
              </a:rPr>
              <a:t>Religion therefore becomes less relevant to the status and operation of social roles as well as to the beliefs and actions of the individual</a:t>
            </a:r>
          </a:p>
        </p:txBody>
      </p:sp>
    </p:spTree>
    <p:extLst>
      <p:ext uri="{BB962C8B-B14F-4D97-AF65-F5344CB8AC3E}">
        <p14:creationId xmlns:p14="http://schemas.microsoft.com/office/powerpoint/2010/main" val="6935009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0"/>
            <a:ext cx="8928992" cy="6669360"/>
          </a:xfrm>
        </p:spPr>
        <p:txBody>
          <a:bodyPr/>
          <a:lstStyle/>
          <a:p>
            <a:pPr>
              <a:spcBef>
                <a:spcPts val="300"/>
              </a:spcBef>
            </a:pPr>
            <a:r>
              <a:rPr lang="en-US" sz="3600" b="1" dirty="0">
                <a:latin typeface="Berlin Sans FB" panose="020E0602020502020306" pitchFamily="34" charset="0"/>
              </a:rPr>
              <a:t>Humanistic quasi-religion illuminates the ideological construction of </a:t>
            </a:r>
            <a:r>
              <a:rPr lang="en-US" sz="3600" b="1" i="1" dirty="0">
                <a:latin typeface="Berlin Sans FB" panose="020E0602020502020306" pitchFamily="34" charset="0"/>
              </a:rPr>
              <a:t>Imagine </a:t>
            </a:r>
            <a:r>
              <a:rPr lang="en-US" sz="3600" b="1" dirty="0">
                <a:latin typeface="Berlin Sans FB" panose="020E0602020502020306" pitchFamily="34" charset="0"/>
              </a:rPr>
              <a:t>, as well as Lennon's general conception of religion</a:t>
            </a:r>
          </a:p>
          <a:p>
            <a:pPr>
              <a:spcBef>
                <a:spcPts val="300"/>
              </a:spcBef>
            </a:pPr>
            <a:r>
              <a:rPr lang="en-US" sz="3600" b="1" dirty="0">
                <a:latin typeface="Berlin Sans FB" panose="020E0602020502020306" pitchFamily="34" charset="0"/>
              </a:rPr>
              <a:t>It is a plea for moral self-responsibility and a quest for an ideal society in the here and now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7487" y="4015062"/>
            <a:ext cx="3629025" cy="2809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1475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0"/>
            <a:ext cx="8928992" cy="6669360"/>
          </a:xfrm>
        </p:spPr>
        <p:txBody>
          <a:bodyPr/>
          <a:lstStyle/>
          <a:p>
            <a:pPr>
              <a:spcBef>
                <a:spcPts val="300"/>
              </a:spcBef>
            </a:pPr>
            <a:r>
              <a:rPr lang="en-US" sz="3600" b="1" dirty="0">
                <a:latin typeface="Berlin Sans FB" panose="020E0602020502020306" pitchFamily="34" charset="0"/>
              </a:rPr>
              <a:t>Lennon’s religiosity is a call for practical idealism, for a freedom of the mind from beliefs and practices that withhold existential love and prevent world peace</a:t>
            </a:r>
          </a:p>
          <a:p>
            <a:pPr>
              <a:spcBef>
                <a:spcPts val="300"/>
              </a:spcBef>
            </a:pPr>
            <a:endParaRPr lang="en-US" sz="3600" b="1" dirty="0">
              <a:latin typeface="Berlin Sans FB" panose="020E0602020502020306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6974" y="2924944"/>
            <a:ext cx="2870051" cy="3826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7125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8719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GB" sz="7200" b="1" i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Berlin Sans FB Demi" panose="020E0802020502020306" pitchFamily="34" charset="0"/>
              </a:rPr>
              <a:t>By 1980…</a:t>
            </a:r>
          </a:p>
        </p:txBody>
      </p:sp>
      <p:sp>
        <p:nvSpPr>
          <p:cNvPr id="16388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0" y="1114282"/>
            <a:ext cx="6516216" cy="5011882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ts val="0"/>
              </a:spcBef>
              <a:buClr>
                <a:schemeClr val="accent6">
                  <a:lumMod val="75000"/>
                </a:schemeClr>
              </a:buClr>
              <a:buFont typeface="Wingdings 3" panose="05040102010807070707" pitchFamily="18" charset="2"/>
              <a:buChar char="º"/>
              <a:defRPr/>
            </a:pPr>
            <a:r>
              <a:rPr lang="en-GB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had begun to record again</a:t>
            </a:r>
          </a:p>
          <a:p>
            <a:pPr eaLnBrk="1" hangingPunct="1">
              <a:lnSpc>
                <a:spcPct val="90000"/>
              </a:lnSpc>
              <a:spcBef>
                <a:spcPts val="0"/>
              </a:spcBef>
              <a:buClr>
                <a:schemeClr val="accent6">
                  <a:lumMod val="75000"/>
                </a:schemeClr>
              </a:buClr>
              <a:buFont typeface="Wingdings 3" panose="05040102010807070707" pitchFamily="18" charset="2"/>
              <a:buChar char="º"/>
              <a:defRPr/>
            </a:pPr>
            <a:r>
              <a:rPr lang="en-GB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wrote of his happiness and love for Yoko</a:t>
            </a:r>
          </a:p>
          <a:p>
            <a:pPr eaLnBrk="1" hangingPunct="1">
              <a:lnSpc>
                <a:spcPct val="90000"/>
              </a:lnSpc>
              <a:spcBef>
                <a:spcPts val="0"/>
              </a:spcBef>
              <a:buClr>
                <a:schemeClr val="accent6">
                  <a:lumMod val="75000"/>
                </a:schemeClr>
              </a:buClr>
              <a:buFont typeface="Wingdings 3" panose="05040102010807070707" pitchFamily="18" charset="2"/>
              <a:buChar char="º"/>
              <a:defRPr/>
            </a:pPr>
            <a:r>
              <a:rPr lang="en-GB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On December 8</a:t>
            </a:r>
            <a:r>
              <a:rPr lang="en-GB" sz="44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th</a:t>
            </a:r>
            <a:r>
              <a:rPr lang="en-GB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 1980 a crazed fan shot John dead outside his flat in New York</a:t>
            </a:r>
          </a:p>
        </p:txBody>
      </p:sp>
      <p:pic>
        <p:nvPicPr>
          <p:cNvPr id="1331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4330" y="1628800"/>
            <a:ext cx="2587172" cy="36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  <p:bldP spid="16388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268760"/>
            <a:ext cx="9144000" cy="4857403"/>
          </a:xfrm>
        </p:spPr>
        <p:txBody>
          <a:bodyPr/>
          <a:lstStyle/>
          <a:p>
            <a:pPr eaLnBrk="1" hangingPunct="1">
              <a:buClr>
                <a:schemeClr val="accent6">
                  <a:lumMod val="75000"/>
                </a:schemeClr>
              </a:buClr>
              <a:buFont typeface="Wingdings 3" panose="05040102010807070707" pitchFamily="18" charset="2"/>
              <a:buChar char="º"/>
              <a:defRPr/>
            </a:pPr>
            <a:r>
              <a:rPr lang="en-GB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wonderful musical partnership with Paul McCartney in The Beatles which was the sound track of The Sixties</a:t>
            </a:r>
          </a:p>
        </p:txBody>
      </p:sp>
      <p:sp>
        <p:nvSpPr>
          <p:cNvPr id="2" name="Rectangle 1"/>
          <p:cNvSpPr/>
          <p:nvPr/>
        </p:nvSpPr>
        <p:spPr>
          <a:xfrm>
            <a:off x="107504" y="116632"/>
            <a:ext cx="8928992" cy="100811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GB" sz="5400" b="1" i="1" cap="none" spc="0" dirty="0">
                <a:ln/>
                <a:solidFill>
                  <a:schemeClr val="accent3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Legacy of John Lennon</a:t>
            </a:r>
            <a:endParaRPr lang="en-US" sz="5400" b="1" i="1" cap="none" spc="0" dirty="0">
              <a:ln/>
              <a:solidFill>
                <a:schemeClr val="accent3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9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9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8" grpId="0" build="p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0" y="1916832"/>
            <a:ext cx="9144000" cy="4941168"/>
          </a:xfrm>
        </p:spPr>
        <p:txBody>
          <a:bodyPr/>
          <a:lstStyle/>
          <a:p>
            <a:pPr eaLnBrk="1" hangingPunct="1">
              <a:spcBef>
                <a:spcPts val="600"/>
              </a:spcBef>
              <a:buClr>
                <a:schemeClr val="accent6">
                  <a:lumMod val="75000"/>
                </a:schemeClr>
              </a:buClr>
              <a:buFont typeface="Wingdings 3" panose="05040102010807070707" pitchFamily="18" charset="2"/>
              <a:buChar char="º"/>
              <a:defRPr/>
            </a:pPr>
            <a:r>
              <a:rPr lang="en-GB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He formed several bands, the 1</a:t>
            </a:r>
            <a:r>
              <a:rPr lang="en-GB" sz="44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st</a:t>
            </a:r>
            <a:r>
              <a:rPr lang="en-GB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 in 1956 called The Quarrymen </a:t>
            </a:r>
          </a:p>
          <a:p>
            <a:pPr eaLnBrk="1" hangingPunct="1">
              <a:spcBef>
                <a:spcPts val="600"/>
              </a:spcBef>
              <a:buClr>
                <a:schemeClr val="accent6">
                  <a:lumMod val="75000"/>
                </a:schemeClr>
              </a:buClr>
              <a:buFont typeface="Wingdings 3" panose="05040102010807070707" pitchFamily="18" charset="2"/>
              <a:buChar char="º"/>
              <a:defRPr/>
            </a:pPr>
            <a:r>
              <a:rPr lang="en-GB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He soon invited Paul McCartney to join, after </a:t>
            </a:r>
            <a:r>
              <a:rPr lang="en-GB" sz="4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their 1957 </a:t>
            </a:r>
            <a:r>
              <a:rPr lang="en-GB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meeting at St. Peter’s Church in 1955</a:t>
            </a:r>
          </a:p>
          <a:p>
            <a:pPr eaLnBrk="1" hangingPunct="1">
              <a:spcBef>
                <a:spcPts val="600"/>
              </a:spcBef>
              <a:buClr>
                <a:schemeClr val="accent6">
                  <a:lumMod val="75000"/>
                </a:schemeClr>
              </a:buClr>
              <a:buFont typeface="Wingdings 3" panose="05040102010807070707" pitchFamily="18" charset="2"/>
              <a:buChar char="º"/>
              <a:defRPr/>
            </a:pPr>
            <a:r>
              <a:rPr lang="en-GB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The name was changed to The Beatles</a:t>
            </a:r>
          </a:p>
        </p:txBody>
      </p:sp>
      <p:sp>
        <p:nvSpPr>
          <p:cNvPr id="3" name="Rectangle 2"/>
          <p:cNvSpPr/>
          <p:nvPr/>
        </p:nvSpPr>
        <p:spPr>
          <a:xfrm>
            <a:off x="107504" y="44625"/>
            <a:ext cx="8928992" cy="187220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en-GB" sz="5400" b="1" i="1" cap="none" spc="0" dirty="0">
                <a:ln w="1905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Berlin Sans FB Demi" panose="020E0802020502020306" pitchFamily="34" charset="0"/>
              </a:rPr>
              <a:t>By the 1960s after playing in </a:t>
            </a:r>
          </a:p>
          <a:p>
            <a:pPr algn="ctr"/>
            <a:r>
              <a:rPr lang="en-GB" sz="5400" b="1" i="1" cap="none" spc="0" dirty="0">
                <a:ln w="1905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Berlin Sans FB Demi" panose="020E0802020502020306" pitchFamily="34" charset="0"/>
              </a:rPr>
              <a:t>Germany to refine their skills…</a:t>
            </a:r>
            <a:endParaRPr lang="en-US" sz="5400" b="1" i="1" cap="none" spc="0" dirty="0">
              <a:ln w="1905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 build="p"/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0"/>
            <a:ext cx="9144000" cy="6126163"/>
          </a:xfrm>
        </p:spPr>
        <p:txBody>
          <a:bodyPr/>
          <a:lstStyle/>
          <a:p>
            <a:pPr eaLnBrk="1" hangingPunct="1">
              <a:spcBef>
                <a:spcPts val="0"/>
              </a:spcBef>
              <a:buClr>
                <a:schemeClr val="accent6">
                  <a:lumMod val="75000"/>
                </a:schemeClr>
              </a:buClr>
              <a:buFont typeface="Wingdings 3" panose="05040102010807070707" pitchFamily="18" charset="2"/>
              <a:buChar char="º"/>
              <a:defRPr/>
            </a:pPr>
            <a:r>
              <a:rPr lang="en-GB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A wide body of music using different styles and instruments</a:t>
            </a:r>
          </a:p>
          <a:p>
            <a:pPr eaLnBrk="1" hangingPunct="1">
              <a:spcBef>
                <a:spcPts val="0"/>
              </a:spcBef>
              <a:buClr>
                <a:schemeClr val="accent6">
                  <a:lumMod val="75000"/>
                </a:schemeClr>
              </a:buClr>
              <a:buFont typeface="Wingdings 3" panose="05040102010807070707" pitchFamily="18" charset="2"/>
              <a:buChar char="º"/>
              <a:defRPr/>
            </a:pPr>
            <a:r>
              <a:rPr lang="en-GB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He brought a high profile to the peace / anti-war movement involving young people in politics</a:t>
            </a:r>
          </a:p>
          <a:p>
            <a:pPr eaLnBrk="1" hangingPunct="1">
              <a:defRPr/>
            </a:pPr>
            <a:endParaRPr lang="en-GB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" panose="020E0602020502020306" pitchFamily="34" charset="0"/>
            </a:endParaRPr>
          </a:p>
        </p:txBody>
      </p:sp>
      <p:pic>
        <p:nvPicPr>
          <p:cNvPr id="14341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1808" y="3523233"/>
            <a:ext cx="3392192" cy="3334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2031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9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9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9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9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8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0" y="0"/>
            <a:ext cx="9144000" cy="6126163"/>
          </a:xfrm>
        </p:spPr>
        <p:txBody>
          <a:bodyPr/>
          <a:lstStyle/>
          <a:p>
            <a:pPr eaLnBrk="1" hangingPunct="1">
              <a:spcBef>
                <a:spcPts val="0"/>
              </a:spcBef>
              <a:buClr>
                <a:schemeClr val="accent6">
                  <a:lumMod val="75000"/>
                </a:schemeClr>
              </a:buClr>
              <a:buFont typeface="Wingdings 3" panose="05040102010807070707" pitchFamily="18" charset="2"/>
              <a:buChar char="º"/>
              <a:defRPr/>
            </a:pPr>
            <a:r>
              <a:rPr lang="en-GB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He had married a fellow art student , in 1962, before the Beatles were famous and had a son Julian</a:t>
            </a:r>
          </a:p>
          <a:p>
            <a:pPr eaLnBrk="1" hangingPunct="1">
              <a:spcBef>
                <a:spcPts val="0"/>
              </a:spcBef>
              <a:buClr>
                <a:schemeClr val="accent6">
                  <a:lumMod val="75000"/>
                </a:schemeClr>
              </a:buClr>
              <a:buFont typeface="Wingdings 3" panose="05040102010807070707" pitchFamily="18" charset="2"/>
              <a:buChar char="º"/>
              <a:defRPr/>
            </a:pPr>
            <a:r>
              <a:rPr lang="en-GB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In 1967 He went to an art exhibition in London by Yoko Ono and fell in love</a:t>
            </a:r>
          </a:p>
          <a:p>
            <a:pPr eaLnBrk="1" hangingPunct="1">
              <a:spcBef>
                <a:spcPts val="0"/>
              </a:spcBef>
              <a:buClr>
                <a:schemeClr val="accent6">
                  <a:lumMod val="75000"/>
                </a:schemeClr>
              </a:buClr>
              <a:buFont typeface="Wingdings 3" panose="05040102010807070707" pitchFamily="18" charset="2"/>
              <a:buChar char="º"/>
              <a:defRPr/>
            </a:pPr>
            <a:r>
              <a:rPr lang="en-GB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He divorced Cynthia, and married Yoko in 1969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526" y="20782"/>
            <a:ext cx="9124473" cy="5064402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Berlin Sans FB" panose="020E0602020502020306" pitchFamily="34" charset="0"/>
              </a:rPr>
              <a:t>In 1966, Lennon was quoted in an interview with Maureen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Berlin Sans FB" panose="020E0602020502020306" pitchFamily="34" charset="0"/>
              </a:rPr>
              <a:t>Claeve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Berlin Sans FB" panose="020E0602020502020306" pitchFamily="34" charset="0"/>
              </a:rPr>
              <a:t> as saying: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Christianity will go. It will vanish and shrink. I needn't argue about that; I'm right and I'll be proved right. We're more popular than Jesus now; I don't know which will go first – rock and roll or Christianity. Jesus was all right but his disciples were thick and ordinary. It's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them twisting it that ruins it for me</a:t>
            </a:r>
          </a:p>
        </p:txBody>
      </p:sp>
    </p:spTree>
    <p:extLst>
      <p:ext uri="{BB962C8B-B14F-4D97-AF65-F5344CB8AC3E}">
        <p14:creationId xmlns:p14="http://schemas.microsoft.com/office/powerpoint/2010/main" val="42104075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7625"/>
            <a:ext cx="9207500" cy="690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0184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88640"/>
            <a:ext cx="8856984" cy="6669360"/>
          </a:xfrm>
        </p:spPr>
        <p:txBody>
          <a:bodyPr/>
          <a:lstStyle/>
          <a:p>
            <a:r>
              <a:rPr lang="en-US" sz="3600" b="1" dirty="0">
                <a:latin typeface="Berlin Sans FB" panose="020E0602020502020306" pitchFamily="34" charset="0"/>
              </a:rPr>
              <a:t>Lennon compared the Beatles to Christianity, argued for its decrease in popularity and eventual disappearance, and even separated the historical figure Jesus from the religion bearing his name</a:t>
            </a:r>
          </a:p>
          <a:p>
            <a:r>
              <a:rPr lang="en-US" sz="3600" b="1" dirty="0">
                <a:latin typeface="Berlin Sans FB" panose="020E0602020502020306" pitchFamily="34" charset="0"/>
              </a:rPr>
              <a:t>This is the process of secularization</a:t>
            </a:r>
          </a:p>
          <a:p>
            <a:r>
              <a:rPr lang="en-US" sz="3600" b="1" dirty="0">
                <a:latin typeface="Berlin Sans FB" panose="020E0602020502020306" pitchFamily="34" charset="0"/>
              </a:rPr>
              <a:t>He expressed a religious philosophy that calls for “finding your own God and your own church”</a:t>
            </a:r>
          </a:p>
        </p:txBody>
      </p:sp>
    </p:spTree>
    <p:extLst>
      <p:ext uri="{BB962C8B-B14F-4D97-AF65-F5344CB8AC3E}">
        <p14:creationId xmlns:p14="http://schemas.microsoft.com/office/powerpoint/2010/main" val="2865709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964488" cy="6048672"/>
          </a:xfrm>
        </p:spPr>
        <p:txBody>
          <a:bodyPr/>
          <a:lstStyle/>
          <a:p>
            <a:pPr algn="l"/>
            <a:r>
              <a:rPr lang="en-US" sz="3600" dirty="0">
                <a:latin typeface="Berlin Sans FB Demi" panose="020E0802020502020306" pitchFamily="34" charset="0"/>
              </a:rPr>
              <a:t>In his posthumously published book </a:t>
            </a:r>
            <a:r>
              <a:rPr lang="en-US" sz="3600" i="1" dirty="0">
                <a:latin typeface="Berlin Sans FB Demi" panose="020E0802020502020306" pitchFamily="34" charset="0"/>
              </a:rPr>
              <a:t>Skywriting by Word of Mouth, </a:t>
            </a:r>
            <a:r>
              <a:rPr lang="en-US" sz="3600" dirty="0">
                <a:latin typeface="Berlin Sans FB Demi" panose="020E0802020502020306" pitchFamily="34" charset="0"/>
              </a:rPr>
              <a:t>John Wrote: </a:t>
            </a:r>
            <a:r>
              <a:rPr lang="en-US" sz="3600" i="1" dirty="0">
                <a:latin typeface="Berlin Sans FB Demi" panose="020E0802020502020306" pitchFamily="34" charset="0"/>
              </a:rPr>
              <a:t> </a:t>
            </a:r>
            <a:br>
              <a:rPr lang="en-US" sz="3600" i="1" dirty="0">
                <a:latin typeface="Berlin Sans FB Demi" panose="020E0802020502020306" pitchFamily="34" charset="0"/>
              </a:rPr>
            </a:br>
            <a:br>
              <a:rPr lang="en-US" sz="3600" i="1" dirty="0">
                <a:latin typeface="Berlin Sans FB Demi" panose="020E0802020502020306" pitchFamily="34" charset="0"/>
              </a:rPr>
            </a:br>
            <a:r>
              <a:rPr lang="en-US" sz="3600" dirty="0">
                <a:latin typeface="Berlin Sans FB Demi" panose="020E0802020502020306" pitchFamily="34" charset="0"/>
              </a:rPr>
              <a:t>I always remember to thank Jesus for the end of my touring days; if I hadn’t said that the Beatles were ‘bigger than Jesus’ and upset the very Christian Ku Klux Klan, well, Lord, I might still be up there with all the other performing fleas! God bless America. Thank you, Jesus. (Pages 17-18)</a:t>
            </a:r>
            <a:br>
              <a:rPr lang="en-US" sz="3600" i="1" dirty="0">
                <a:latin typeface="Berlin Sans FB Demi" panose="020E0802020502020306" pitchFamily="34" charset="0"/>
              </a:rPr>
            </a:br>
            <a:r>
              <a:rPr lang="en-US" sz="3600" dirty="0">
                <a:latin typeface="Berlin Sans FB Demi" panose="020E0802020502020306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4779299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GB" sz="5400" b="1" dirty="0">
                <a:solidFill>
                  <a:schemeClr val="accent2">
                    <a:lumMod val="75000"/>
                  </a:schemeClr>
                </a:solidFill>
                <a:latin typeface="Berlin Sans FB Demi" panose="020E0802020502020306" pitchFamily="34" charset="0"/>
              </a:rPr>
              <a:t>John </a:t>
            </a:r>
            <a:r>
              <a:rPr lang="en-GB" sz="4000" b="1" dirty="0">
                <a:solidFill>
                  <a:schemeClr val="accent2">
                    <a:lumMod val="75000"/>
                  </a:schemeClr>
                </a:solidFill>
                <a:latin typeface="Berlin Sans FB Demi" panose="020E0802020502020306" pitchFamily="34" charset="0"/>
              </a:rPr>
              <a:t>&amp;</a:t>
            </a:r>
            <a:r>
              <a:rPr lang="en-GB" sz="5400" b="1" dirty="0">
                <a:solidFill>
                  <a:schemeClr val="accent2">
                    <a:lumMod val="75000"/>
                  </a:schemeClr>
                </a:solidFill>
                <a:latin typeface="Berlin Sans FB Demi" panose="020E0802020502020306" pitchFamily="34" charset="0"/>
              </a:rPr>
              <a:t> Yoko became involved in the </a:t>
            </a:r>
            <a:r>
              <a:rPr lang="en-GB" sz="5400" b="1" i="1" dirty="0">
                <a:solidFill>
                  <a:schemeClr val="accent2">
                    <a:lumMod val="75000"/>
                  </a:schemeClr>
                </a:solidFill>
                <a:latin typeface="Berlin Sans FB Demi" panose="020E0802020502020306" pitchFamily="34" charset="0"/>
              </a:rPr>
              <a:t>Peace Movement</a:t>
            </a:r>
          </a:p>
        </p:txBody>
      </p:sp>
      <p:sp>
        <p:nvSpPr>
          <p:cNvPr id="10243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-21704" y="1628800"/>
            <a:ext cx="9144000" cy="5030019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chemeClr val="accent6">
                  <a:lumMod val="75000"/>
                </a:schemeClr>
              </a:buClr>
              <a:buFont typeface="Wingdings 3" panose="05040102010807070707" pitchFamily="18" charset="2"/>
              <a:buChar char="º"/>
              <a:defRPr/>
            </a:pPr>
            <a:r>
              <a:rPr lang="en-GB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During the late sixties the Hippy Movement evolved, many young people became interested in alternative life styles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1007" y="4137947"/>
            <a:ext cx="4078577" cy="27190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  <p:bldP spid="1024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0" y="116632"/>
            <a:ext cx="9144000" cy="4669979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chemeClr val="accent6">
                  <a:lumMod val="75000"/>
                </a:schemeClr>
              </a:buClr>
              <a:buFont typeface="Wingdings 3" panose="05040102010807070707" pitchFamily="18" charset="2"/>
              <a:buChar char="º"/>
              <a:defRPr/>
            </a:pPr>
            <a:r>
              <a:rPr lang="en-GB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The Beatles were part of this, they grew their hair, went on trips to India to study transcendental meditation with the Maharishi, and talked about world issues</a:t>
            </a:r>
          </a:p>
        </p:txBody>
      </p:sp>
      <p:pic>
        <p:nvPicPr>
          <p:cNvPr id="10244" name="Picture 7" descr="John Rehearses Give Peace A Chance Photo By Roy Kerwood">
            <a:hlinkClick r:id="rId2"/>
          </p:cNvPr>
          <p:cNvPicPr>
            <a:picLocks noGrp="1" noChangeAspect="1" noChangeArrowheads="1"/>
          </p:cNvPicPr>
          <p:nvPr>
            <p:ph type="body"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66481" y="3933056"/>
            <a:ext cx="3611038" cy="2825758"/>
          </a:xfrm>
        </p:spPr>
      </p:pic>
    </p:spTree>
    <p:extLst>
      <p:ext uri="{BB962C8B-B14F-4D97-AF65-F5344CB8AC3E}">
        <p14:creationId xmlns:p14="http://schemas.microsoft.com/office/powerpoint/2010/main" val="3175094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827</TotalTime>
  <Words>795</Words>
  <Application>Microsoft Office PowerPoint</Application>
  <PresentationFormat>On-screen Show (4:3)</PresentationFormat>
  <Paragraphs>47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Berlin Sans FB</vt:lpstr>
      <vt:lpstr>Berlin Sans FB Demi</vt:lpstr>
      <vt:lpstr>Wingdings 3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 his posthumously published book Skywriting by Word of Mouth, John Wrote:    I always remember to thank Jesus for the end of my touring days; if I hadn’t said that the Beatles were ‘bigger than Jesus’ and upset the very Christian Ku Klux Klan, well, Lord, I might still be up there with all the other performing fleas! God bless America. Thank you, Jesus. (Pages 17-18)  </vt:lpstr>
      <vt:lpstr>John &amp; Yoko became involved in the Peace Movement</vt:lpstr>
      <vt:lpstr>PowerPoint Presentation</vt:lpstr>
      <vt:lpstr>PowerPoint Presentation</vt:lpstr>
      <vt:lpstr>The Beatles broke up…</vt:lpstr>
      <vt:lpstr>Lennon now lived in USA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By 1980…</vt:lpstr>
      <vt:lpstr>PowerPoint Presentation</vt:lpstr>
      <vt:lpstr>PowerPoint Presentation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John Lennon</dc:title>
  <dc:creator>Bradley, Richard</dc:creator>
  <cp:lastModifiedBy>Rich Bradley</cp:lastModifiedBy>
  <cp:revision>40</cp:revision>
  <cp:lastPrinted>2017-05-23T20:40:08Z</cp:lastPrinted>
  <dcterms:created xsi:type="dcterms:W3CDTF">2006-05-31T19:04:43Z</dcterms:created>
  <dcterms:modified xsi:type="dcterms:W3CDTF">2020-05-27T18:35:34Z</dcterms:modified>
</cp:coreProperties>
</file>