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9" r:id="rId2"/>
    <p:sldId id="307" r:id="rId3"/>
    <p:sldId id="260" r:id="rId4"/>
    <p:sldId id="261" r:id="rId5"/>
    <p:sldId id="262" r:id="rId6"/>
    <p:sldId id="284" r:id="rId7"/>
    <p:sldId id="301" r:id="rId8"/>
    <p:sldId id="282" r:id="rId9"/>
    <p:sldId id="305" r:id="rId10"/>
    <p:sldId id="306" r:id="rId11"/>
    <p:sldId id="302" r:id="rId12"/>
    <p:sldId id="283" r:id="rId13"/>
    <p:sldId id="308" r:id="rId14"/>
    <p:sldId id="289" r:id="rId15"/>
    <p:sldId id="303" r:id="rId16"/>
    <p:sldId id="287" r:id="rId17"/>
    <p:sldId id="288" r:id="rId18"/>
    <p:sldId id="304" r:id="rId19"/>
    <p:sldId id="264" r:id="rId20"/>
    <p:sldId id="290" r:id="rId21"/>
    <p:sldId id="291" r:id="rId22"/>
    <p:sldId id="292" r:id="rId23"/>
    <p:sldId id="293" r:id="rId24"/>
    <p:sldId id="294" r:id="rId25"/>
    <p:sldId id="295" r:id="rId26"/>
    <p:sldId id="296" r:id="rId27"/>
    <p:sldId id="297" r:id="rId28"/>
    <p:sldId id="298" r:id="rId29"/>
    <p:sldId id="299" r:id="rId30"/>
    <p:sldId id="300"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5" d="100"/>
          <a:sy n="85" d="100"/>
        </p:scale>
        <p:origin x="114"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DFA6DAEE-A276-457C-A32F-C6A3353C1648}" type="datetimeFigureOut">
              <a:rPr lang="en-US"/>
              <a:pPr>
                <a:defRPr/>
              </a:pPr>
              <a:t>4/11/2015</a:t>
            </a:fld>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41DE175-B4FE-4761-A061-FCC1164F07E8}" type="slidenum">
              <a:rPr lang="en-US"/>
              <a:pPr>
                <a:defRPr/>
              </a:pPr>
              <a:t>‹#›</a:t>
            </a:fld>
            <a:endParaRPr lang="en-US"/>
          </a:p>
        </p:txBody>
      </p:sp>
    </p:spTree>
    <p:extLst>
      <p:ext uri="{BB962C8B-B14F-4D97-AF65-F5344CB8AC3E}">
        <p14:creationId xmlns:p14="http://schemas.microsoft.com/office/powerpoint/2010/main" val="3876937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C89DC6C-428A-4D55-AA4D-5B4FD39223A9}" type="slidenum">
              <a:rPr lang="en-US" altLang="en-US" sz="1200">
                <a:latin typeface="Arial" panose="020B0604020202020204" pitchFamily="34" charset="0"/>
                <a:ea typeface="ＭＳ Ｐゴシック" panose="020B0600070205080204" pitchFamily="34" charset="-128"/>
              </a:rPr>
              <a:pPr algn="r"/>
              <a:t>8</a:t>
            </a:fld>
            <a:endParaRPr lang="en-US" altLang="en-US" sz="1200">
              <a:latin typeface="Arial" panose="020B0604020202020204" pitchFamily="34" charset="0"/>
              <a:ea typeface="ＭＳ Ｐゴシック" panose="020B0600070205080204" pitchFamily="34" charset="-128"/>
            </a:endParaRPr>
          </a:p>
        </p:txBody>
      </p:sp>
      <p:sp>
        <p:nvSpPr>
          <p:cNvPr id="10243" name="Rectangle 2"/>
          <p:cNvSpPr>
            <a:spLocks noChangeArrowheads="1" noTextEdit="1"/>
          </p:cNvSpPr>
          <p:nvPr>
            <p:ph type="sldImg"/>
          </p:nvPr>
        </p:nvSpPr>
        <p:spPr>
          <a:ln/>
        </p:spPr>
      </p:sp>
      <p:sp>
        <p:nvSpPr>
          <p:cNvPr id="1024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614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F3B6141-35F7-4719-8BFE-4B2F9D678D7A}" type="slidenum">
              <a:rPr lang="en-US" altLang="en-US" sz="1200">
                <a:latin typeface="Arial" panose="020B0604020202020204" pitchFamily="34" charset="0"/>
                <a:ea typeface="ＭＳ Ｐゴシック" panose="020B0600070205080204" pitchFamily="34" charset="-128"/>
              </a:rPr>
              <a:pPr algn="r"/>
              <a:t>26</a:t>
            </a:fld>
            <a:endParaRPr lang="en-US" altLang="en-US" sz="1200">
              <a:latin typeface="Arial" panose="020B0604020202020204" pitchFamily="34" charset="0"/>
              <a:ea typeface="ＭＳ Ｐゴシック" panose="020B0600070205080204" pitchFamily="34" charset="-128"/>
            </a:endParaRPr>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4021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AB7711F-DE8B-456A-BD89-0CE2317164AE}" type="slidenum">
              <a:rPr lang="en-US" altLang="en-US" sz="1200">
                <a:latin typeface="Arial" panose="020B0604020202020204" pitchFamily="34" charset="0"/>
                <a:ea typeface="ＭＳ Ｐゴシック" panose="020B0600070205080204" pitchFamily="34" charset="-128"/>
              </a:rPr>
              <a:pPr algn="r"/>
              <a:t>27</a:t>
            </a:fld>
            <a:endParaRPr lang="en-US" altLang="en-US" sz="1200">
              <a:latin typeface="Arial" panose="020B0604020202020204" pitchFamily="34" charset="0"/>
              <a:ea typeface="ＭＳ Ｐゴシック" panose="020B0600070205080204" pitchFamily="34" charset="-128"/>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3489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AE96103-E235-4DC2-91FF-231E36E66DC0}" type="slidenum">
              <a:rPr lang="en-US" altLang="en-US" sz="1200">
                <a:latin typeface="Arial" panose="020B0604020202020204" pitchFamily="34" charset="0"/>
                <a:ea typeface="ＭＳ Ｐゴシック" panose="020B0600070205080204" pitchFamily="34" charset="-128"/>
              </a:rPr>
              <a:pPr algn="r"/>
              <a:t>28</a:t>
            </a:fld>
            <a:endParaRPr lang="en-US" altLang="en-US" sz="1200">
              <a:latin typeface="Arial" panose="020B0604020202020204" pitchFamily="34" charset="0"/>
              <a:ea typeface="ＭＳ Ｐゴシック" panose="020B0600070205080204" pitchFamily="34" charset="-128"/>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651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20D41A4-F8CB-4C10-9A18-1093BBB1CC40}" type="slidenum">
              <a:rPr lang="en-US" altLang="en-US" sz="1200">
                <a:latin typeface="Arial" panose="020B0604020202020204" pitchFamily="34" charset="0"/>
                <a:ea typeface="ＭＳ Ｐゴシック" panose="020B0600070205080204" pitchFamily="34" charset="-128"/>
              </a:rPr>
              <a:pPr algn="r"/>
              <a:t>29</a:t>
            </a:fld>
            <a:endParaRPr lang="en-US" altLang="en-US" sz="1200">
              <a:latin typeface="Arial" panose="020B0604020202020204" pitchFamily="34" charset="0"/>
              <a:ea typeface="ＭＳ Ｐゴシック" panose="020B0600070205080204" pitchFamily="34" charset="-128"/>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4144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E3549B5-4F95-454B-90D0-61B69FE7DF2E}" type="slidenum">
              <a:rPr lang="en-US" altLang="en-US" sz="1200">
                <a:latin typeface="Arial" panose="020B0604020202020204" pitchFamily="34" charset="0"/>
                <a:ea typeface="ＭＳ Ｐゴシック" panose="020B0600070205080204" pitchFamily="34" charset="-128"/>
              </a:rPr>
              <a:pPr algn="r"/>
              <a:t>30</a:t>
            </a:fld>
            <a:endParaRPr lang="en-US" altLang="en-US" sz="1200">
              <a:latin typeface="Arial" panose="020B0604020202020204" pitchFamily="34" charset="0"/>
              <a:ea typeface="ＭＳ Ｐゴシック" panose="020B0600070205080204" pitchFamily="34" charset="-128"/>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6606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6503BED-03B0-4417-9EA5-732454486569}" type="slidenum">
              <a:rPr lang="en-US" altLang="en-US" sz="1200">
                <a:latin typeface="Arial" panose="020B0604020202020204" pitchFamily="34" charset="0"/>
                <a:ea typeface="ＭＳ Ｐゴシック" panose="020B0600070205080204" pitchFamily="34" charset="-128"/>
              </a:rPr>
              <a:pPr algn="r"/>
              <a:t>17</a:t>
            </a:fld>
            <a:endParaRPr lang="en-US" altLang="en-US" sz="1200">
              <a:latin typeface="Arial" panose="020B0604020202020204" pitchFamily="34" charset="0"/>
              <a:ea typeface="ＭＳ Ｐゴシック" panose="020B0600070205080204" pitchFamily="34" charset="-128"/>
            </a:endParaRPr>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658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2F17E61-170A-4C93-B26F-01A08175CCA2}" type="slidenum">
              <a:rPr lang="en-US" altLang="en-US" sz="1200">
                <a:latin typeface="Arial" panose="020B0604020202020204" pitchFamily="34" charset="0"/>
                <a:ea typeface="ＭＳ Ｐゴシック" panose="020B0600070205080204" pitchFamily="34" charset="-128"/>
              </a:rPr>
              <a:pPr algn="r"/>
              <a:t>18</a:t>
            </a:fld>
            <a:endParaRPr lang="en-US" altLang="en-US" sz="1200">
              <a:latin typeface="Arial" panose="020B0604020202020204" pitchFamily="34" charset="0"/>
              <a:ea typeface="ＭＳ Ｐゴシック" panose="020B0600070205080204" pitchFamily="34" charset="-128"/>
            </a:endParaRPr>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2519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70C70CB-2CA4-4084-B28E-812011A9A1D0}" type="slidenum">
              <a:rPr lang="en-US" altLang="en-US" sz="1200">
                <a:latin typeface="Arial" panose="020B0604020202020204" pitchFamily="34" charset="0"/>
                <a:ea typeface="ＭＳ Ｐゴシック" panose="020B0600070205080204" pitchFamily="34" charset="-128"/>
              </a:rPr>
              <a:pPr algn="r"/>
              <a:t>20</a:t>
            </a:fld>
            <a:endParaRPr lang="en-US" altLang="en-US" sz="1200">
              <a:latin typeface="Arial" panose="020B0604020202020204" pitchFamily="34" charset="0"/>
              <a:ea typeface="ＭＳ Ｐゴシック" panose="020B0600070205080204" pitchFamily="34" charset="-128"/>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3544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4CC5179-79DA-4A8F-B250-79466FD11A3E}" type="slidenum">
              <a:rPr lang="en-US" altLang="en-US" sz="1200">
                <a:latin typeface="Arial" panose="020B0604020202020204" pitchFamily="34" charset="0"/>
                <a:ea typeface="ＭＳ Ｐゴシック" panose="020B0600070205080204" pitchFamily="34" charset="-128"/>
              </a:rPr>
              <a:pPr algn="r"/>
              <a:t>21</a:t>
            </a:fld>
            <a:endParaRPr lang="en-US" altLang="en-US" sz="1200">
              <a:latin typeface="Arial" panose="020B0604020202020204" pitchFamily="34" charset="0"/>
              <a:ea typeface="ＭＳ Ｐゴシック" panose="020B0600070205080204" pitchFamily="34" charset="-128"/>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9167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158C041-98AC-4AE3-968F-2FE3BAB12FE1}" type="slidenum">
              <a:rPr lang="en-US" altLang="en-US" sz="1200">
                <a:latin typeface="Arial" panose="020B0604020202020204" pitchFamily="34" charset="0"/>
                <a:ea typeface="ＭＳ Ｐゴシック" panose="020B0600070205080204" pitchFamily="34" charset="-128"/>
              </a:rPr>
              <a:pPr algn="r"/>
              <a:t>22</a:t>
            </a:fld>
            <a:endParaRPr lang="en-US" altLang="en-US" sz="1200">
              <a:latin typeface="Arial" panose="020B0604020202020204" pitchFamily="34" charset="0"/>
              <a:ea typeface="ＭＳ Ｐゴシック" panose="020B0600070205080204" pitchFamily="34" charset="-128"/>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4200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5EE7F94-67DC-43A1-93F5-06E65FD6E688}" type="slidenum">
              <a:rPr lang="en-US" altLang="en-US" sz="1200">
                <a:latin typeface="Arial" panose="020B0604020202020204" pitchFamily="34" charset="0"/>
                <a:ea typeface="ＭＳ Ｐゴシック" panose="020B0600070205080204" pitchFamily="34" charset="-128"/>
              </a:rPr>
              <a:pPr algn="r"/>
              <a:t>23</a:t>
            </a:fld>
            <a:endParaRPr lang="en-US" altLang="en-US" sz="1200">
              <a:latin typeface="Arial" panose="020B0604020202020204" pitchFamily="34" charset="0"/>
              <a:ea typeface="ＭＳ Ｐゴシック" panose="020B0600070205080204" pitchFamily="34" charset="-128"/>
            </a:endParaRPr>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2002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E49CB31-12BB-44C4-99CD-5E5927D632EF}" type="slidenum">
              <a:rPr lang="en-US" altLang="en-US" sz="1200">
                <a:latin typeface="Arial" panose="020B0604020202020204" pitchFamily="34" charset="0"/>
                <a:ea typeface="ＭＳ Ｐゴシック" panose="020B0600070205080204" pitchFamily="34" charset="-128"/>
              </a:rPr>
              <a:pPr algn="r"/>
              <a:t>24</a:t>
            </a:fld>
            <a:endParaRPr lang="en-US" altLang="en-US" sz="1200">
              <a:latin typeface="Arial" panose="020B0604020202020204" pitchFamily="34" charset="0"/>
              <a:ea typeface="ＭＳ Ｐゴシック" panose="020B0600070205080204" pitchFamily="34" charset="-128"/>
            </a:endParaRPr>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7616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F502D48-42F2-4B87-B459-D131AE5A9241}" type="slidenum">
              <a:rPr lang="en-US" altLang="en-US" sz="1200">
                <a:latin typeface="Arial" panose="020B0604020202020204" pitchFamily="34" charset="0"/>
                <a:ea typeface="ＭＳ Ｐゴシック" panose="020B0600070205080204" pitchFamily="34" charset="-128"/>
              </a:rPr>
              <a:pPr algn="r"/>
              <a:t>25</a:t>
            </a:fld>
            <a:endParaRPr lang="en-US" altLang="en-US" sz="1200">
              <a:latin typeface="Arial" panose="020B0604020202020204" pitchFamily="34" charset="0"/>
              <a:ea typeface="ＭＳ Ｐゴシック" panose="020B0600070205080204" pitchFamily="34" charset="-128"/>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953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48946F-5330-4C04-8E3B-CD168969F350}" type="slidenum">
              <a:rPr lang="en-US"/>
              <a:pPr>
                <a:defRPr/>
              </a:pPr>
              <a:t>‹#›</a:t>
            </a:fld>
            <a:endParaRPr lang="en-US"/>
          </a:p>
        </p:txBody>
      </p:sp>
    </p:spTree>
    <p:extLst>
      <p:ext uri="{BB962C8B-B14F-4D97-AF65-F5344CB8AC3E}">
        <p14:creationId xmlns:p14="http://schemas.microsoft.com/office/powerpoint/2010/main" val="298391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3815A-91BF-48ED-9D22-D00F02364B7D}" type="slidenum">
              <a:rPr lang="en-US"/>
              <a:pPr>
                <a:defRPr/>
              </a:pPr>
              <a:t>‹#›</a:t>
            </a:fld>
            <a:endParaRPr lang="en-US"/>
          </a:p>
        </p:txBody>
      </p:sp>
    </p:spTree>
    <p:extLst>
      <p:ext uri="{BB962C8B-B14F-4D97-AF65-F5344CB8AC3E}">
        <p14:creationId xmlns:p14="http://schemas.microsoft.com/office/powerpoint/2010/main" val="174923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DAD9AD-096F-4DC4-993A-EB4F9448F4CF}" type="slidenum">
              <a:rPr lang="en-US"/>
              <a:pPr>
                <a:defRPr/>
              </a:pPr>
              <a:t>‹#›</a:t>
            </a:fld>
            <a:endParaRPr lang="en-US"/>
          </a:p>
        </p:txBody>
      </p:sp>
    </p:spTree>
    <p:extLst>
      <p:ext uri="{BB962C8B-B14F-4D97-AF65-F5344CB8AC3E}">
        <p14:creationId xmlns:p14="http://schemas.microsoft.com/office/powerpoint/2010/main" val="417849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EBFCD-22AC-4356-9523-9E632809BA01}" type="slidenum">
              <a:rPr lang="en-US"/>
              <a:pPr>
                <a:defRPr/>
              </a:pPr>
              <a:t>‹#›</a:t>
            </a:fld>
            <a:endParaRPr lang="en-US"/>
          </a:p>
        </p:txBody>
      </p:sp>
    </p:spTree>
    <p:extLst>
      <p:ext uri="{BB962C8B-B14F-4D97-AF65-F5344CB8AC3E}">
        <p14:creationId xmlns:p14="http://schemas.microsoft.com/office/powerpoint/2010/main" val="50791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46DF1-88EB-4D71-AD23-445B4464BC2A}" type="slidenum">
              <a:rPr lang="en-US"/>
              <a:pPr>
                <a:defRPr/>
              </a:pPr>
              <a:t>‹#›</a:t>
            </a:fld>
            <a:endParaRPr lang="en-US"/>
          </a:p>
        </p:txBody>
      </p:sp>
    </p:spTree>
    <p:extLst>
      <p:ext uri="{BB962C8B-B14F-4D97-AF65-F5344CB8AC3E}">
        <p14:creationId xmlns:p14="http://schemas.microsoft.com/office/powerpoint/2010/main" val="42473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F136B-F199-49AD-BEC3-324215AAC6ED}" type="slidenum">
              <a:rPr lang="en-US"/>
              <a:pPr>
                <a:defRPr/>
              </a:pPr>
              <a:t>‹#›</a:t>
            </a:fld>
            <a:endParaRPr lang="en-US"/>
          </a:p>
        </p:txBody>
      </p:sp>
    </p:spTree>
    <p:extLst>
      <p:ext uri="{BB962C8B-B14F-4D97-AF65-F5344CB8AC3E}">
        <p14:creationId xmlns:p14="http://schemas.microsoft.com/office/powerpoint/2010/main" val="37171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AD6F90-FDAB-40A2-9BBA-F77E493B0269}" type="slidenum">
              <a:rPr lang="en-US"/>
              <a:pPr>
                <a:defRPr/>
              </a:pPr>
              <a:t>‹#›</a:t>
            </a:fld>
            <a:endParaRPr lang="en-US"/>
          </a:p>
        </p:txBody>
      </p:sp>
    </p:spTree>
    <p:extLst>
      <p:ext uri="{BB962C8B-B14F-4D97-AF65-F5344CB8AC3E}">
        <p14:creationId xmlns:p14="http://schemas.microsoft.com/office/powerpoint/2010/main" val="128754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E0811A-3890-471C-8A62-E0FF12E03A69}" type="slidenum">
              <a:rPr lang="en-US"/>
              <a:pPr>
                <a:defRPr/>
              </a:pPr>
              <a:t>‹#›</a:t>
            </a:fld>
            <a:endParaRPr lang="en-US"/>
          </a:p>
        </p:txBody>
      </p:sp>
    </p:spTree>
    <p:extLst>
      <p:ext uri="{BB962C8B-B14F-4D97-AF65-F5344CB8AC3E}">
        <p14:creationId xmlns:p14="http://schemas.microsoft.com/office/powerpoint/2010/main" val="193129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4E5A39-9688-4010-98F9-27D2A94FD179}" type="slidenum">
              <a:rPr lang="en-US"/>
              <a:pPr>
                <a:defRPr/>
              </a:pPr>
              <a:t>‹#›</a:t>
            </a:fld>
            <a:endParaRPr lang="en-US"/>
          </a:p>
        </p:txBody>
      </p:sp>
    </p:spTree>
    <p:extLst>
      <p:ext uri="{BB962C8B-B14F-4D97-AF65-F5344CB8AC3E}">
        <p14:creationId xmlns:p14="http://schemas.microsoft.com/office/powerpoint/2010/main" val="318276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0F9A8-70B3-456E-9CA8-09618B961DE5}" type="slidenum">
              <a:rPr lang="en-US"/>
              <a:pPr>
                <a:defRPr/>
              </a:pPr>
              <a:t>‹#›</a:t>
            </a:fld>
            <a:endParaRPr lang="en-US"/>
          </a:p>
        </p:txBody>
      </p:sp>
    </p:spTree>
    <p:extLst>
      <p:ext uri="{BB962C8B-B14F-4D97-AF65-F5344CB8AC3E}">
        <p14:creationId xmlns:p14="http://schemas.microsoft.com/office/powerpoint/2010/main" val="286854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93BA95-D88F-401C-A625-8050531D3364}" type="slidenum">
              <a:rPr lang="en-US"/>
              <a:pPr>
                <a:defRPr/>
              </a:pPr>
              <a:t>‹#›</a:t>
            </a:fld>
            <a:endParaRPr lang="en-US"/>
          </a:p>
        </p:txBody>
      </p:sp>
    </p:spTree>
    <p:extLst>
      <p:ext uri="{BB962C8B-B14F-4D97-AF65-F5344CB8AC3E}">
        <p14:creationId xmlns:p14="http://schemas.microsoft.com/office/powerpoint/2010/main" val="60125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CE53B03-1980-472E-BD8B-230E50FCA7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ppt_w*2.5"/>
                                          </p:val>
                                        </p:tav>
                                        <p:tav tm="100000">
                                          <p:val>
                                            <p:strVal val="#ppt_w"/>
                                          </p:val>
                                        </p:tav>
                                      </p:tavLst>
                                    </p:anim>
                                    <p:anim calcmode="lin" valueType="num">
                                      <p:cBhvr>
                                        <p:cTn id="8" dur="2000" fill="hold"/>
                                        <p:tgtEl>
                                          <p:spTgt spid="1026"/>
                                        </p:tgtEl>
                                        <p:attrNameLst>
                                          <p:attrName>ppt_h</p:attrName>
                                        </p:attrNameLst>
                                      </p:cBhvr>
                                      <p:tavLst>
                                        <p:tav tm="0">
                                          <p:val>
                                            <p:strVal val="#ppt_h"/>
                                          </p:val>
                                        </p:tav>
                                        <p:tav tm="100000">
                                          <p:val>
                                            <p:strVal val="#ppt_h"/>
                                          </p:val>
                                        </p:tav>
                                      </p:tavLst>
                                    </p:anim>
                                    <p:anim calcmode="lin" valueType="num">
                                      <p:cBhvr>
                                        <p:cTn id="9" dur="2000" fill="hold"/>
                                        <p:tgtEl>
                                          <p:spTgt spid="10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animEffect transition="in" filter="wipe(left)">
                                      <p:cBhvr>
                                        <p:cTn id="16" dur="500"/>
                                        <p:tgtEl>
                                          <p:spTgt spid="1027">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wipe(left)">
                                      <p:cBhvr>
                                        <p:cTn id="19" dur="500"/>
                                        <p:tgtEl>
                                          <p:spTgt spid="1027">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wipe(left)">
                                      <p:cBhvr>
                                        <p:cTn id="25" dur="500"/>
                                        <p:tgtEl>
                                          <p:spTgt spid="1027">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Effect transition="in" filter="wipe(left)">
                                      <p:cBhvr>
                                        <p:cTn id="28"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nCPx-luhNVECKM&amp;tbnid=8xdjL0EqItHywM:&amp;ved=0CAUQjRw&amp;url=http%3A%2F%2Fwww.mapsofworld.com%2Fworld-top-ten%2Fworld-top-ten-countries-with-largest-hindu-populations-map.html&amp;ei=G_B2UsTEEqTUiwLy-4D4DQ&amp;bvm=bv.55819444,d.cGE&amp;psig=AFQjCNHlibJWUPSoAWE0pwNBUJW2XH31uw&amp;ust=138361281812787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EA4DLJWaZVHi6M&amp;tbnid=s8CW_bblHp-MRM:&amp;ved=0CAUQjRw&amp;url=http%3A%2F%2Fwww.goodreads.com%2Fgenres%2Fhindu-scriptures&amp;ei=avF2UoaoO6eoiAKWuIDQCQ&amp;bvm=bv.55819444,d.cGE&amp;psig=AFQjCNHwt_TTCKfMs_-3WJAoG7abKPRmjQ&amp;ust=1383613149627837"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WordArt 5"/>
          <p:cNvSpPr>
            <a:spLocks noChangeArrowheads="1" noChangeShapeType="1" noTextEdit="1"/>
          </p:cNvSpPr>
          <p:nvPr/>
        </p:nvSpPr>
        <p:spPr bwMode="auto">
          <a:xfrm>
            <a:off x="838200" y="228600"/>
            <a:ext cx="76200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Black" panose="020B0A04020102020204" pitchFamily="34" charset="0"/>
              </a:rPr>
              <a:t>Hinduism</a:t>
            </a: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world-top-ten-countries-with-largest-hindu-populations-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Hinduism is one of the oldest </a:t>
            </a:r>
            <a:r>
              <a:rPr lang="en-US" sz="4400" b="1" dirty="0"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religious </a:t>
            </a:r>
            <a:r>
              <a:rPr lang="en-US" sz="4400" b="1" dirty="0"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traditions in the world</a:t>
            </a:r>
          </a:p>
          <a:p>
            <a:pPr lvl="1">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From at least 2500 BC there were people living in the Indus Valley</a:t>
            </a:r>
          </a:p>
          <a:p>
            <a:pPr lvl="1">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Several cities with advanced plumbing, architecture, and populations of 40,000+ (e.g., Harappa and </a:t>
            </a:r>
            <a:r>
              <a:rPr lang="en-US" sz="4400" b="1" dirty="0" err="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Mohenjo-daro</a:t>
            </a:r>
            <a:r>
              <a:rPr lang="en-US" sz="4400" b="1" dirty="0"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flourished</a:t>
            </a:r>
            <a:endParaRPr lang="en-US" sz="4400" dirty="0" smtClean="0">
              <a:latin typeface="Arial" panose="020B0604020202020204" pitchFamily="34" charset="0"/>
              <a:ea typeface="ＭＳ Ｐゴシック" panose="020B0600070205080204" pitchFamily="34" charset="-128"/>
            </a:endParaRP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228600" y="152400"/>
            <a:ext cx="8763000" cy="1143000"/>
          </a:xfrm>
          <a:solidFill>
            <a:schemeClr val="bg1"/>
          </a:solidFill>
        </p:spPr>
        <p:txBody>
          <a:bodyPr/>
          <a:lstStyle/>
          <a:p>
            <a:r>
              <a:rPr lang="en-US" altLang="en-US" smtClean="0">
                <a:latin typeface="Arial Black" panose="020B0A04020102020204" pitchFamily="34" charset="0"/>
              </a:rPr>
              <a:t>Definition of Hinduism</a:t>
            </a:r>
            <a:br>
              <a:rPr lang="en-US" altLang="en-US" smtClean="0">
                <a:latin typeface="Arial Black" panose="020B0A04020102020204" pitchFamily="34" charset="0"/>
              </a:rPr>
            </a:br>
            <a:r>
              <a:rPr lang="en-US" altLang="en-US" sz="2800" smtClean="0">
                <a:latin typeface="Arial Black" panose="020B0A04020102020204" pitchFamily="34" charset="0"/>
              </a:rPr>
              <a:t>Indian Supreme Court 1966</a:t>
            </a:r>
          </a:p>
        </p:txBody>
      </p:sp>
      <p:sp>
        <p:nvSpPr>
          <p:cNvPr id="37891" name="Content Placeholder 2"/>
          <p:cNvSpPr>
            <a:spLocks noGrp="1"/>
          </p:cNvSpPr>
          <p:nvPr>
            <p:ph idx="4294967295"/>
          </p:nvPr>
        </p:nvSpPr>
        <p:spPr>
          <a:xfrm>
            <a:off x="0" y="1371600"/>
            <a:ext cx="9144000" cy="5486400"/>
          </a:xfrm>
        </p:spPr>
        <p:txBody>
          <a:bodyPr/>
          <a:lstStyle/>
          <a:p>
            <a:pPr>
              <a:lnSpc>
                <a:spcPct val="90000"/>
              </a:lnSpc>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Acceptance and reverence for the Vedas</a:t>
            </a:r>
          </a:p>
          <a:p>
            <a:pPr>
              <a:lnSpc>
                <a:spcPct val="90000"/>
              </a:lnSpc>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A spirit of tolerance</a:t>
            </a:r>
          </a:p>
          <a:p>
            <a:pPr>
              <a:lnSpc>
                <a:spcPct val="90000"/>
              </a:lnSpc>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Belief in vast cosmic periods of creation and </a:t>
            </a:r>
            <a:r>
              <a:rPr lang="en-US" sz="4400" b="1" dirty="0" smtClean="0">
                <a:solidFill>
                  <a:schemeClr val="bg1"/>
                </a:solidFill>
                <a:effectLst>
                  <a:outerShdw blurRad="38100" dist="38100" dir="2700000" algn="tl">
                    <a:srgbClr val="C0C0C0"/>
                  </a:outerShdw>
                </a:effectLst>
              </a:rPr>
              <a:t>destruction</a:t>
            </a:r>
            <a:endParaRPr lang="en-US" sz="4400" b="1" dirty="0" smtClean="0">
              <a:solidFill>
                <a:schemeClr val="bg1"/>
              </a:solidFill>
              <a:effectLst>
                <a:outerShdw blurRad="38100" dist="38100" dir="2700000" algn="tl">
                  <a:srgbClr val="C0C0C0"/>
                </a:outerShdw>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4338">
                                            <p:txEl>
                                              <p:charRg st="4294967295" end="4294967295"/>
                                            </p:txEl>
                                          </p:spTgt>
                                        </p:tgtEl>
                                        <p:attrNameLst>
                                          <p:attrName>style.visibility</p:attrName>
                                        </p:attrNameLst>
                                      </p:cBhvr>
                                      <p:to>
                                        <p:strVal val="visible"/>
                                      </p:to>
                                    </p:set>
                                    <p:anim calcmode="lin" valueType="num">
                                      <p:cBhvr>
                                        <p:cTn id="7" dur="2000" fill="hold"/>
                                        <p:tgtEl>
                                          <p:spTgt spid="14338">
                                            <p:txEl>
                                              <p:charRg st="4294967295" end="4294967295"/>
                                            </p:txEl>
                                          </p:spTgt>
                                        </p:tgtEl>
                                        <p:attrNameLst>
                                          <p:attrName>ppt_w</p:attrName>
                                        </p:attrNameLst>
                                      </p:cBhvr>
                                      <p:tavLst>
                                        <p:tav tm="0">
                                          <p:val>
                                            <p:strVal val="#ppt_w*2.5"/>
                                          </p:val>
                                        </p:tav>
                                        <p:tav tm="100000">
                                          <p:val>
                                            <p:strVal val="#ppt_w"/>
                                          </p:val>
                                        </p:tav>
                                      </p:tavLst>
                                    </p:anim>
                                    <p:anim calcmode="lin" valueType="num">
                                      <p:cBhvr>
                                        <p:cTn id="8" dur="2000" fill="hold"/>
                                        <p:tgtEl>
                                          <p:spTgt spid="14338">
                                            <p:txEl>
                                              <p:charRg st="4294967295" end="4294967295"/>
                                            </p:txEl>
                                          </p:spTgt>
                                        </p:tgtEl>
                                        <p:attrNameLst>
                                          <p:attrName>ppt_h</p:attrName>
                                        </p:attrNameLst>
                                      </p:cBhvr>
                                      <p:tavLst>
                                        <p:tav tm="0">
                                          <p:val>
                                            <p:strVal val="#ppt_h"/>
                                          </p:val>
                                        </p:tav>
                                        <p:tav tm="100000">
                                          <p:val>
                                            <p:strVal val="#ppt_h"/>
                                          </p:val>
                                        </p:tav>
                                      </p:tavLst>
                                    </p:anim>
                                    <p:anim calcmode="lin" valueType="num">
                                      <p:cBhvr>
                                        <p:cTn id="9" dur="2000" fill="hold"/>
                                        <p:tgtEl>
                                          <p:spTgt spid="14338">
                                            <p:txEl>
                                              <p:charRg st="4294967295" end="4294967295"/>
                                            </p:txEl>
                                          </p:spTgt>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4338">
                                            <p:txEl>
                                              <p:charRg st="4294967295" end="4294967295"/>
                                            </p:txEl>
                                          </p:spTgt>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4338">
                                            <p:txEl>
                                              <p:charRg st="4294967295" end="429496729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7891">
                                            <p:txEl>
                                              <p:pRg st="0" end="0"/>
                                            </p:txEl>
                                          </p:spTgt>
                                        </p:tgtEl>
                                        <p:attrNameLst>
                                          <p:attrName>style.visibility</p:attrName>
                                        </p:attrNameLst>
                                      </p:cBhvr>
                                      <p:to>
                                        <p:strVal val="visible"/>
                                      </p:to>
                                    </p:set>
                                    <p:animEffect transition="in" filter="wipe(left)">
                                      <p:cBhvr>
                                        <p:cTn id="16" dur="500"/>
                                        <p:tgtEl>
                                          <p:spTgt spid="378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wipe(left)">
                                      <p:cBhvr>
                                        <p:cTn id="21" dur="500"/>
                                        <p:tgtEl>
                                          <p:spTgt spid="3789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891">
                                            <p:txEl>
                                              <p:pRg st="2" end="2"/>
                                            </p:txEl>
                                          </p:spTgt>
                                        </p:tgtEl>
                                        <p:attrNameLst>
                                          <p:attrName>style.visibility</p:attrName>
                                        </p:attrNameLst>
                                      </p:cBhvr>
                                      <p:to>
                                        <p:strVal val="visible"/>
                                      </p:to>
                                    </p:set>
                                    <p:animEffect transition="in" filter="wipe(left)">
                                      <p:cBhvr>
                                        <p:cTn id="26"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789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Content Placeholder 2"/>
          <p:cNvSpPr>
            <a:spLocks noGrp="1"/>
          </p:cNvSpPr>
          <p:nvPr>
            <p:ph idx="4294967295"/>
          </p:nvPr>
        </p:nvSpPr>
        <p:spPr>
          <a:xfrm>
            <a:off x="0" y="228600"/>
            <a:ext cx="9144000" cy="6629400"/>
          </a:xfrm>
        </p:spPr>
        <p:txBody>
          <a:bodyPr/>
          <a:lstStyle/>
          <a:p>
            <a:pPr>
              <a:lnSpc>
                <a:spcPct val="90000"/>
              </a:lnSpc>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Belief </a:t>
            </a:r>
            <a:r>
              <a:rPr lang="en-US" sz="4400" b="1" dirty="0" smtClean="0">
                <a:solidFill>
                  <a:schemeClr val="bg1"/>
                </a:solidFill>
                <a:effectLst>
                  <a:outerShdw blurRad="38100" dist="38100" dir="2700000" algn="tl">
                    <a:srgbClr val="C0C0C0"/>
                  </a:outerShdw>
                </a:effectLst>
              </a:rPr>
              <a:t>in reincarnation</a:t>
            </a:r>
          </a:p>
          <a:p>
            <a:pPr>
              <a:lnSpc>
                <a:spcPct val="90000"/>
              </a:lnSpc>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Recognition of multiple paths to salvation and truth</a:t>
            </a:r>
          </a:p>
          <a:p>
            <a:pPr>
              <a:lnSpc>
                <a:spcPct val="90000"/>
              </a:lnSpc>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Polytheism</a:t>
            </a:r>
          </a:p>
          <a:p>
            <a:pPr>
              <a:lnSpc>
                <a:spcPct val="90000"/>
              </a:lnSpc>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Philosophical flexibility (no single dogma)</a:t>
            </a:r>
          </a:p>
        </p:txBody>
      </p:sp>
    </p:spTree>
    <p:extLst>
      <p:ext uri="{BB962C8B-B14F-4D97-AF65-F5344CB8AC3E}">
        <p14:creationId xmlns:p14="http://schemas.microsoft.com/office/powerpoint/2010/main" val="247225800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Content Placeholder 4"/>
          <p:cNvSpPr>
            <a:spLocks noGrp="1"/>
          </p:cNvSpPr>
          <p:nvPr>
            <p:ph idx="4294967295"/>
          </p:nvPr>
        </p:nvSpPr>
        <p:spPr>
          <a:xfrm>
            <a:off x="0" y="1447800"/>
            <a:ext cx="9144000" cy="5410200"/>
          </a:xfrm>
        </p:spPr>
        <p:txBody>
          <a:bodyPr/>
          <a:lstStyle/>
          <a:p>
            <a:pPr>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Brahmanic tradition traces back to the Vedic age, thousands of years ago</a:t>
            </a:r>
          </a:p>
          <a:p>
            <a:pPr>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The Indus Valley Civilization</a:t>
            </a:r>
          </a:p>
          <a:p>
            <a:pPr lvl="1">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history and precise dating of this period is controversial</a:t>
            </a:r>
          </a:p>
        </p:txBody>
      </p:sp>
      <p:sp>
        <p:nvSpPr>
          <p:cNvPr id="15363" name="WordArt 5"/>
          <p:cNvSpPr>
            <a:spLocks noChangeArrowheads="1" noChangeShapeType="1" noTextEdit="1"/>
          </p:cNvSpPr>
          <p:nvPr/>
        </p:nvSpPr>
        <p:spPr bwMode="auto">
          <a:xfrm>
            <a:off x="76200" y="76200"/>
            <a:ext cx="9144000" cy="1219200"/>
          </a:xfrm>
          <a:prstGeom prst="rect">
            <a:avLst/>
          </a:prstGeom>
        </p:spPr>
        <p:txBody>
          <a:bodyPr wrap="none" fromWordArt="1">
            <a:prstTxWarp prst="textFadeUp">
              <a:avLst>
                <a:gd name="adj" fmla="val 9991"/>
              </a:avLst>
            </a:prstTxWarp>
          </a:bodyPr>
          <a:lstStyle/>
          <a:p>
            <a:pPr algn="ctr"/>
            <a:r>
              <a:rPr lang="en-US" sz="3600" kern="10">
                <a:ln w="25400">
                  <a:solidFill>
                    <a:srgbClr val="FFCC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Philosophical &amp; Metaphysical Origins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wipe(left)">
                                      <p:cBhvr>
                                        <p:cTn id="15"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Content Placeholder 4"/>
          <p:cNvSpPr>
            <a:spLocks noGrp="1"/>
          </p:cNvSpPr>
          <p:nvPr>
            <p:ph idx="4294967295"/>
          </p:nvPr>
        </p:nvSpPr>
        <p:spPr>
          <a:xfrm>
            <a:off x="0" y="0"/>
            <a:ext cx="9144000" cy="5105400"/>
          </a:xfrm>
        </p:spPr>
        <p:txBody>
          <a:bodyPr/>
          <a:lstStyle/>
          <a:p>
            <a:pPr>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The Vedas</a:t>
            </a:r>
          </a:p>
          <a:p>
            <a:pPr lvl="1">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Foundation of upper-caste </a:t>
            </a:r>
            <a:r>
              <a:rPr lang="en-US" sz="4400" b="1" dirty="0" err="1" smtClean="0">
                <a:solidFill>
                  <a:schemeClr val="bg1"/>
                </a:solidFill>
                <a:effectLst>
                  <a:outerShdw blurRad="38100" dist="38100" dir="2700000" algn="tl">
                    <a:srgbClr val="C0C0C0"/>
                  </a:outerShdw>
                </a:effectLst>
              </a:rPr>
              <a:t>Brahmanic</a:t>
            </a:r>
            <a:r>
              <a:rPr lang="en-US" sz="4400" b="1" dirty="0" smtClean="0">
                <a:solidFill>
                  <a:schemeClr val="bg1"/>
                </a:solidFill>
                <a:effectLst>
                  <a:outerShdw blurRad="38100" dist="38100" dir="2700000" algn="tl">
                    <a:srgbClr val="C0C0C0"/>
                  </a:outerShdw>
                </a:effectLst>
              </a:rPr>
              <a:t> Hinduism</a:t>
            </a:r>
          </a:p>
          <a:p>
            <a:pPr lvl="1">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Revered collection of ancient sacred hymns</a:t>
            </a:r>
          </a:p>
          <a:p>
            <a:pPr lvl="1">
              <a:spcBef>
                <a:spcPct val="0"/>
              </a:spcBef>
              <a:buClr>
                <a:schemeClr val="folHlink"/>
              </a:buClr>
              <a:buFont typeface="Wingdings" panose="05000000000000000000" pitchFamily="2" charset="2"/>
              <a:buChar char="Æ"/>
              <a:defRPr/>
            </a:pPr>
            <a:r>
              <a:rPr lang="en-US" sz="4400" b="1" dirty="0" smtClean="0">
                <a:solidFill>
                  <a:schemeClr val="bg1"/>
                </a:solidFill>
                <a:effectLst>
                  <a:outerShdw blurRad="38100" dist="38100" dir="2700000" algn="tl">
                    <a:srgbClr val="C0C0C0"/>
                  </a:outerShdw>
                </a:effectLst>
              </a:rPr>
              <a:t>The Rig Veda is the first &amp; oldest of 4 collections</a:t>
            </a:r>
            <a:endParaRPr lang="en-US" dirty="0" smtClean="0"/>
          </a:p>
        </p:txBody>
      </p:sp>
      <p:pic>
        <p:nvPicPr>
          <p:cNvPr id="16387" name="Picture 6" descr="46387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038600"/>
            <a:ext cx="1785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0659">
                                            <p:txEl>
                                              <p:pRg st="1" end="1"/>
                                            </p:txEl>
                                          </p:spTgt>
                                        </p:tgtEl>
                                        <p:attrNameLst>
                                          <p:attrName>style.visibility</p:attrName>
                                        </p:attrNameLst>
                                      </p:cBhvr>
                                      <p:to>
                                        <p:strVal val="visible"/>
                                      </p:to>
                                    </p:set>
                                    <p:animEffect transition="in" filter="wipe(left)">
                                      <p:cBhvr>
                                        <p:cTn id="10" dur="500"/>
                                        <p:tgtEl>
                                          <p:spTgt spid="7065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Effect transition="in" filter="wipe(left)">
                                      <p:cBhvr>
                                        <p:cTn id="13" dur="500"/>
                                        <p:tgtEl>
                                          <p:spTgt spid="7065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0659">
                                            <p:txEl>
                                              <p:pRg st="3" end="3"/>
                                            </p:txEl>
                                          </p:spTgt>
                                        </p:tgtEl>
                                        <p:attrNameLst>
                                          <p:attrName>style.visibility</p:attrName>
                                        </p:attrNameLst>
                                      </p:cBhvr>
                                      <p:to>
                                        <p:strVal val="visible"/>
                                      </p:to>
                                    </p:set>
                                    <p:animEffect transition="in" filter="wipe(left)">
                                      <p:cBhvr>
                                        <p:cTn id="16"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The earliest forms of Hinduism are often called “Vedic” (2500-800 BCE)</a:t>
            </a:r>
          </a:p>
          <a:p>
            <a:pPr>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Dominated by a priestly class concerned with “fire sacrifices”</a:t>
            </a:r>
          </a:p>
          <a:p>
            <a:pPr>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The fire rituals communicated with the gods, influenced them, and restored the vital powers of the universe</a:t>
            </a:r>
          </a:p>
          <a:p>
            <a:pPr>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Dyaus Pitr (cf: Zeus &amp; Jupiter)</a:t>
            </a:r>
          </a:p>
          <a:p>
            <a:pPr>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Agni (god of fire)</a:t>
            </a:r>
          </a:p>
          <a:p>
            <a:pPr>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Soma (a god &amp; a drug?)</a:t>
            </a: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6096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400">
              <a:ea typeface="ＭＳ Ｐゴシック" panose="020B0600070205080204" pitchFamily="34" charset="-128"/>
            </a:endParaRPr>
          </a:p>
        </p:txBody>
      </p:sp>
      <p:sp>
        <p:nvSpPr>
          <p:cNvPr id="43011" name="Text Box 3"/>
          <p:cNvSpPr txBox="1">
            <a:spLocks noChangeArrowheads="1"/>
          </p:cNvSpPr>
          <p:nvPr/>
        </p:nvSpPr>
        <p:spPr bwMode="auto">
          <a:xfrm>
            <a:off x="0" y="0"/>
            <a:ext cx="91440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defRPr/>
            </a:pPr>
            <a:r>
              <a:rPr lang="en-US" sz="32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“If I were asked under what sky the human mind . . . has most deeply pondered over the greatest problems of life, and has found solutions to some of them which well deserve the attention even of those who have studied Plato and Kant--I should point to India.  And if I were to ask myself from what literature we who have been nurtured almost exclusively on the thoughts of Greeks and Romans, and of one Semitic race, the Jewish, may draw the corrective which is most wanted in order to make our inner life more perfect, more comprehensive, more universal, in fact more truly human a life . . . again I would point to India.”             ~Max Müller.</a:t>
            </a:r>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14400" y="6096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400">
              <a:ea typeface="ＭＳ Ｐゴシック" panose="020B0600070205080204" pitchFamily="34" charset="-128"/>
            </a:endParaRPr>
          </a:p>
        </p:txBody>
      </p:sp>
      <p:sp>
        <p:nvSpPr>
          <p:cNvPr id="71683" name="Text Box 3"/>
          <p:cNvSpPr txBox="1">
            <a:spLocks noChangeArrowheads="1"/>
          </p:cNvSpPr>
          <p:nvPr/>
        </p:nvSpPr>
        <p:spPr bwMode="auto">
          <a:xfrm>
            <a:off x="0" y="533400"/>
            <a:ext cx="9144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“"I should have been glad to acquire some sort of idea of Hindu theology, but the difficulties were too great.”</a:t>
            </a:r>
          </a:p>
          <a:p>
            <a:pPr algn="r">
              <a:spcBef>
                <a:spcPct val="50000"/>
              </a:spcBef>
              <a:defRPr/>
            </a:pPr>
            <a:r>
              <a:rPr lang="en-US" sz="40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~Mark Twain</a:t>
            </a: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6" descr="077-074-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688263"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2400" b="1" smtClean="0">
                <a:solidFill>
                  <a:schemeClr val="bg1"/>
                </a:solidFill>
                <a:effectLst>
                  <a:outerShdw blurRad="38100" dist="38100" dir="2700000" algn="tl">
                    <a:srgbClr val="C0C0C0"/>
                  </a:outerShdw>
                </a:effectLst>
              </a:rPr>
              <a:t>Vedic fire sacrifices have been made for over 3000 years</a:t>
            </a: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0"/>
            <a:ext cx="91440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folHlink"/>
              </a:buClr>
              <a:buFont typeface="Wingdings" panose="05000000000000000000" pitchFamily="2" charset="2"/>
              <a:buChar char="Æ"/>
            </a:pPr>
            <a:r>
              <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Hinduism has</a:t>
            </a:r>
          </a:p>
          <a:p>
            <a:pPr lvl="1" eaLnBrk="1" hangingPunct="1">
              <a:buClr>
                <a:schemeClr val="folHlink"/>
              </a:buClr>
              <a:buFont typeface="Wingdings" panose="05000000000000000000" pitchFamily="2" charset="2"/>
              <a:buChar char="Æ"/>
            </a:pPr>
            <a:r>
              <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no founder </a:t>
            </a:r>
          </a:p>
          <a:p>
            <a:pPr lvl="1" eaLnBrk="1" hangingPunct="1">
              <a:buClr>
                <a:schemeClr val="folHlink"/>
              </a:buClr>
              <a:buFont typeface="Wingdings" panose="05000000000000000000" pitchFamily="2" charset="2"/>
              <a:buChar char="Æ"/>
            </a:pPr>
            <a:r>
              <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no central authority</a:t>
            </a:r>
          </a:p>
          <a:p>
            <a:pPr lvl="1" eaLnBrk="1" hangingPunct="1">
              <a:buClr>
                <a:schemeClr val="folHlink"/>
              </a:buClr>
              <a:buFont typeface="Wingdings" panose="05000000000000000000" pitchFamily="2" charset="2"/>
              <a:buChar char="Æ"/>
            </a:pPr>
            <a:r>
              <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no church</a:t>
            </a:r>
          </a:p>
          <a:p>
            <a:pPr lvl="1" eaLnBrk="1" hangingPunct="1">
              <a:buClr>
                <a:schemeClr val="folHlink"/>
              </a:buClr>
              <a:buFont typeface="Wingdings" panose="05000000000000000000" pitchFamily="2" charset="2"/>
              <a:buChar char="Æ"/>
            </a:pPr>
            <a:r>
              <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no one main book</a:t>
            </a:r>
          </a:p>
          <a:p>
            <a:pPr lvl="1" eaLnBrk="1" hangingPunct="1">
              <a:buClr>
                <a:schemeClr val="folHlink"/>
              </a:buClr>
              <a:buFont typeface="Wingdings" panose="05000000000000000000" pitchFamily="2" charset="2"/>
              <a:buChar char="Æ"/>
            </a:pPr>
            <a:r>
              <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no fixed creed</a:t>
            </a:r>
          </a:p>
          <a:p>
            <a:pPr lvl="1" eaLnBrk="1" hangingPunct="1">
              <a:buClr>
                <a:schemeClr val="folHlink"/>
              </a:buClr>
              <a:buFont typeface="Wingdings" panose="05000000000000000000" pitchFamily="2" charset="2"/>
              <a:buChar char="Æ"/>
            </a:pPr>
            <a:r>
              <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It is tolerant of many other beliefs  </a:t>
            </a:r>
          </a:p>
          <a:p>
            <a:pPr eaLnBrk="1" hangingPunct="1">
              <a:buClr>
                <a:schemeClr val="folHlink"/>
              </a:buClr>
              <a:buFont typeface="Wingdings" panose="05000000000000000000" pitchFamily="2" charset="2"/>
              <a:buChar char="Æ"/>
            </a:pPr>
            <a:r>
              <a:rPr lang="en-US" altLang="en-US" sz="4000" b="1" i="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Why would this make it difficult for other religions to take hold in India?</a:t>
            </a:r>
            <a:endParaRPr lang="en-US" altLang="en-US" sz="4000" b="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23555" name="Rectangle 3"/>
          <p:cNvSpPr>
            <a:spLocks noGrp="1" noChangeArrowheads="1"/>
          </p:cNvSpPr>
          <p:nvPr>
            <p:ph type="body" idx="4294967295"/>
          </p:nvPr>
        </p:nvSpPr>
        <p:spPr/>
        <p:txBody>
          <a:bodyPr/>
          <a:lstStyle/>
          <a:p>
            <a:pPr eaLnBrk="1" hangingPunct="1"/>
            <a:endParaRPr lang="en-US" altLang="en-US"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2000" fill="hold"/>
                                        <p:tgtEl>
                                          <p:spTgt spid="46082"/>
                                        </p:tgtEl>
                                        <p:attrNameLst>
                                          <p:attrName>ppt_w</p:attrName>
                                        </p:attrNameLst>
                                      </p:cBhvr>
                                      <p:tavLst>
                                        <p:tav tm="0">
                                          <p:val>
                                            <p:strVal val="#ppt_w*2.5"/>
                                          </p:val>
                                        </p:tav>
                                        <p:tav tm="100000">
                                          <p:val>
                                            <p:strVal val="#ppt_w"/>
                                          </p:val>
                                        </p:tav>
                                      </p:tavLst>
                                    </p:anim>
                                    <p:anim calcmode="lin" valueType="num">
                                      <p:cBhvr>
                                        <p:cTn id="8" dur="2000" fill="hold"/>
                                        <p:tgtEl>
                                          <p:spTgt spid="46082"/>
                                        </p:tgtEl>
                                        <p:attrNameLst>
                                          <p:attrName>ppt_h</p:attrName>
                                        </p:attrNameLst>
                                      </p:cBhvr>
                                      <p:tavLst>
                                        <p:tav tm="0">
                                          <p:val>
                                            <p:strVal val="#ppt_h"/>
                                          </p:val>
                                        </p:tav>
                                        <p:tav tm="100000">
                                          <p:val>
                                            <p:strVal val="#ppt_h"/>
                                          </p:val>
                                        </p:tav>
                                      </p:tavLst>
                                    </p:anim>
                                    <p:anim calcmode="lin" valueType="num">
                                      <p:cBhvr>
                                        <p:cTn id="9" dur="2000" fill="hold"/>
                                        <p:tgtEl>
                                          <p:spTgt spid="4608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608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60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23555">
                                            <p:txEl>
                                              <p:pRg st="0" end="0"/>
                                            </p:txEl>
                                          </p:spTgt>
                                        </p:tgtEl>
                                        <p:attrNameLst>
                                          <p:attrName>style.visibility</p:attrName>
                                        </p:attrNameLst>
                                      </p:cBhvr>
                                      <p:to>
                                        <p:strVal val="visible"/>
                                      </p:to>
                                    </p:set>
                                    <p:animEffect transition="in" filter="wipe(left)">
                                      <p:cBhvr>
                                        <p:cTn id="16"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48131" name="Rectangle 3"/>
          <p:cNvSpPr>
            <a:spLocks noGrp="1" noChangeArrowheads="1"/>
          </p:cNvSpPr>
          <p:nvPr>
            <p:ph type="body" idx="4294967295"/>
          </p:nvPr>
        </p:nvSpPr>
        <p:spPr/>
        <p:txBody>
          <a:bodyPr/>
          <a:lstStyle/>
          <a:p>
            <a:pPr eaLnBrk="1" hangingPunct="1">
              <a:defRPr/>
            </a:pPr>
            <a:r>
              <a:rPr lang="en-US" b="1" smtClean="0">
                <a:solidFill>
                  <a:schemeClr val="bg1"/>
                </a:solidFill>
                <a:effectLst>
                  <a:outerShdw blurRad="38100" dist="38100" dir="2700000" algn="tl">
                    <a:srgbClr val="C0C0C0"/>
                  </a:outerShdw>
                </a:effectLst>
              </a:rPr>
              <a:t>Pleasure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2000" fill="hold"/>
                                        <p:tgtEl>
                                          <p:spTgt spid="48130"/>
                                        </p:tgtEl>
                                        <p:attrNameLst>
                                          <p:attrName>ppt_w</p:attrName>
                                        </p:attrNameLst>
                                      </p:cBhvr>
                                      <p:tavLst>
                                        <p:tav tm="0">
                                          <p:val>
                                            <p:strVal val="#ppt_w*2.5"/>
                                          </p:val>
                                        </p:tav>
                                        <p:tav tm="100000">
                                          <p:val>
                                            <p:strVal val="#ppt_w"/>
                                          </p:val>
                                        </p:tav>
                                      </p:tavLst>
                                    </p:anim>
                                    <p:anim calcmode="lin" valueType="num">
                                      <p:cBhvr>
                                        <p:cTn id="8" dur="2000" fill="hold"/>
                                        <p:tgtEl>
                                          <p:spTgt spid="48130"/>
                                        </p:tgtEl>
                                        <p:attrNameLst>
                                          <p:attrName>ppt_h</p:attrName>
                                        </p:attrNameLst>
                                      </p:cBhvr>
                                      <p:tavLst>
                                        <p:tav tm="0">
                                          <p:val>
                                            <p:strVal val="#ppt_h"/>
                                          </p:val>
                                        </p:tav>
                                        <p:tav tm="100000">
                                          <p:val>
                                            <p:strVal val="#ppt_h"/>
                                          </p:val>
                                        </p:tav>
                                      </p:tavLst>
                                    </p:anim>
                                    <p:anim calcmode="lin" valueType="num">
                                      <p:cBhvr>
                                        <p:cTn id="9" dur="2000" fill="hold"/>
                                        <p:tgtEl>
                                          <p:spTgt spid="4813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813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81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131">
                                            <p:txEl>
                                              <p:pRg st="0" end="0"/>
                                            </p:txEl>
                                          </p:spTgt>
                                        </p:tgtEl>
                                        <p:attrNameLst>
                                          <p:attrName>style.visibility</p:attrName>
                                        </p:attrNameLst>
                                      </p:cBhvr>
                                      <p:to>
                                        <p:strVal val="visible"/>
                                      </p:to>
                                    </p:set>
                                    <p:animEffect transition="in" filter="wipe(left)">
                                      <p:cBhvr>
                                        <p:cTn id="16"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50179" name="Rectangle 3"/>
          <p:cNvSpPr>
            <a:spLocks noGrp="1" noChangeArrowheads="1"/>
          </p:cNvSpPr>
          <p:nvPr>
            <p:ph type="body" idx="4294967295"/>
          </p:nvPr>
        </p:nvSpPr>
        <p:spPr/>
        <p:txBody>
          <a:bodyPr/>
          <a:lstStyle/>
          <a:p>
            <a:pPr eaLnBrk="1" hangingPunct="1">
              <a:defRPr/>
            </a:pPr>
            <a:r>
              <a:rPr lang="en-US" b="1" smtClean="0">
                <a:solidFill>
                  <a:schemeClr val="bg1"/>
                </a:solidFill>
                <a:effectLst>
                  <a:outerShdw blurRad="38100" dist="38100" dir="2700000" algn="tl">
                    <a:srgbClr val="C0C0C0"/>
                  </a:outerShdw>
                </a:effectLst>
              </a:rPr>
              <a:t>Pleasure</a:t>
            </a:r>
          </a:p>
          <a:p>
            <a:pPr eaLnBrk="1" hangingPunct="1">
              <a:defRPr/>
            </a:pPr>
            <a:r>
              <a:rPr lang="en-US" b="1" smtClean="0">
                <a:solidFill>
                  <a:schemeClr val="bg1"/>
                </a:solidFill>
                <a:effectLst>
                  <a:outerShdw blurRad="38100" dist="38100" dir="2700000" algn="tl">
                    <a:srgbClr val="C0C0C0"/>
                  </a:outerShdw>
                </a:effectLst>
              </a:rPr>
              <a:t>Success: wealth, fame, power</a:t>
            </a:r>
          </a:p>
          <a:p>
            <a:pPr lvl="1" eaLnBrk="1" hangingPunct="1">
              <a:defRPr/>
            </a:pPr>
            <a:r>
              <a:rPr lang="en-US" b="1" smtClean="0">
                <a:solidFill>
                  <a:schemeClr val="bg1"/>
                </a:solidFill>
                <a:effectLst>
                  <a:outerShdw blurRad="38100" dist="38100" dir="2700000" algn="tl">
                    <a:srgbClr val="C0C0C0"/>
                  </a:outerShdw>
                </a:effectLst>
              </a:rPr>
              <a:t>competitive (&amp; precarious)</a:t>
            </a:r>
          </a:p>
          <a:p>
            <a:pPr lvl="1" eaLnBrk="1" hangingPunct="1">
              <a:defRPr/>
            </a:pPr>
            <a:r>
              <a:rPr lang="en-US" b="1" smtClean="0">
                <a:solidFill>
                  <a:schemeClr val="bg1"/>
                </a:solidFill>
                <a:effectLst>
                  <a:outerShdw blurRad="38100" dist="38100" dir="2700000" algn="tl">
                    <a:srgbClr val="C0C0C0"/>
                  </a:outerShdw>
                </a:effectLst>
              </a:rPr>
              <a:t>insatiable (potentially)</a:t>
            </a:r>
          </a:p>
          <a:p>
            <a:pPr lvl="1" eaLnBrk="1" hangingPunct="1">
              <a:defRPr/>
            </a:pPr>
            <a:r>
              <a:rPr lang="en-US" b="1" smtClean="0">
                <a:solidFill>
                  <a:schemeClr val="bg1"/>
                </a:solidFill>
                <a:effectLst>
                  <a:outerShdw blurRad="38100" dist="38100" dir="2700000" algn="tl">
                    <a:srgbClr val="C0C0C0"/>
                  </a:outerShdw>
                </a:effectLst>
              </a:rPr>
              <a:t>centers on the self (lower-case “s”)</a:t>
            </a:r>
          </a:p>
          <a:p>
            <a:pPr lvl="1" eaLnBrk="1" hangingPunct="1">
              <a:defRPr/>
            </a:pPr>
            <a:r>
              <a:rPr lang="en-US" b="1" smtClean="0">
                <a:solidFill>
                  <a:schemeClr val="bg1"/>
                </a:solidFill>
                <a:effectLst>
                  <a:outerShdw blurRad="38100" dist="38100" dir="2700000" algn="tl">
                    <a:srgbClr val="C0C0C0"/>
                  </a:outerShdw>
                </a:effectLst>
              </a:rPr>
              <a:t>achievements are ephemeral</a:t>
            </a:r>
          </a:p>
        </p:txBody>
      </p:sp>
      <p:sp>
        <p:nvSpPr>
          <p:cNvPr id="50180" name="TextBox 3"/>
          <p:cNvSpPr txBox="1">
            <a:spLocks noChangeArrowheads="1"/>
          </p:cNvSpPr>
          <p:nvPr/>
        </p:nvSpPr>
        <p:spPr bwMode="auto">
          <a:xfrm>
            <a:off x="1905000" y="6027738"/>
            <a:ext cx="5791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14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*based on Huston Smith’s, </a:t>
            </a:r>
            <a:r>
              <a:rPr lang="en-US" sz="1400" b="1" i="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World Religions</a:t>
            </a:r>
            <a:endParaRPr lang="en-US" sz="1400" b="1" smtClean="0">
              <a:solidFill>
                <a:schemeClr val="bg1"/>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2000" fill="hold"/>
                                        <p:tgtEl>
                                          <p:spTgt spid="50178"/>
                                        </p:tgtEl>
                                        <p:attrNameLst>
                                          <p:attrName>ppt_w</p:attrName>
                                        </p:attrNameLst>
                                      </p:cBhvr>
                                      <p:tavLst>
                                        <p:tav tm="0">
                                          <p:val>
                                            <p:strVal val="#ppt_w*2.5"/>
                                          </p:val>
                                        </p:tav>
                                        <p:tav tm="100000">
                                          <p:val>
                                            <p:strVal val="#ppt_w"/>
                                          </p:val>
                                        </p:tav>
                                      </p:tavLst>
                                    </p:anim>
                                    <p:anim calcmode="lin" valueType="num">
                                      <p:cBhvr>
                                        <p:cTn id="8" dur="2000" fill="hold"/>
                                        <p:tgtEl>
                                          <p:spTgt spid="50178"/>
                                        </p:tgtEl>
                                        <p:attrNameLst>
                                          <p:attrName>ppt_h</p:attrName>
                                        </p:attrNameLst>
                                      </p:cBhvr>
                                      <p:tavLst>
                                        <p:tav tm="0">
                                          <p:val>
                                            <p:strVal val="#ppt_h"/>
                                          </p:val>
                                        </p:tav>
                                        <p:tav tm="100000">
                                          <p:val>
                                            <p:strVal val="#ppt_h"/>
                                          </p:val>
                                        </p:tav>
                                      </p:tavLst>
                                    </p:anim>
                                    <p:anim calcmode="lin" valueType="num">
                                      <p:cBhvr>
                                        <p:cTn id="9" dur="2000" fill="hold"/>
                                        <p:tgtEl>
                                          <p:spTgt spid="5017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017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01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0179">
                                            <p:txEl>
                                              <p:pRg st="0" end="0"/>
                                            </p:txEl>
                                          </p:spTgt>
                                        </p:tgtEl>
                                        <p:attrNameLst>
                                          <p:attrName>style.visibility</p:attrName>
                                        </p:attrNameLst>
                                      </p:cBhvr>
                                      <p:to>
                                        <p:strVal val="visible"/>
                                      </p:to>
                                    </p:set>
                                    <p:animEffect transition="in" filter="wipe(left)">
                                      <p:cBhvr>
                                        <p:cTn id="16" dur="500"/>
                                        <p:tgtEl>
                                          <p:spTgt spid="501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Effect transition="in" filter="wipe(left)">
                                      <p:cBhvr>
                                        <p:cTn id="21" dur="500"/>
                                        <p:tgtEl>
                                          <p:spTgt spid="50179">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179">
                                            <p:txEl>
                                              <p:pRg st="2" end="2"/>
                                            </p:txEl>
                                          </p:spTgt>
                                        </p:tgtEl>
                                        <p:attrNameLst>
                                          <p:attrName>style.visibility</p:attrName>
                                        </p:attrNameLst>
                                      </p:cBhvr>
                                      <p:to>
                                        <p:strVal val="visible"/>
                                      </p:to>
                                    </p:set>
                                    <p:animEffect transition="in" filter="wipe(left)">
                                      <p:cBhvr>
                                        <p:cTn id="24" dur="500"/>
                                        <p:tgtEl>
                                          <p:spTgt spid="50179">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Effect transition="in" filter="wipe(left)">
                                      <p:cBhvr>
                                        <p:cTn id="27" dur="500"/>
                                        <p:tgtEl>
                                          <p:spTgt spid="50179">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0179">
                                            <p:txEl>
                                              <p:pRg st="4" end="4"/>
                                            </p:txEl>
                                          </p:spTgt>
                                        </p:tgtEl>
                                        <p:attrNameLst>
                                          <p:attrName>style.visibility</p:attrName>
                                        </p:attrNameLst>
                                      </p:cBhvr>
                                      <p:to>
                                        <p:strVal val="visible"/>
                                      </p:to>
                                    </p:set>
                                    <p:animEffect transition="in" filter="wipe(left)">
                                      <p:cBhvr>
                                        <p:cTn id="30" dur="500"/>
                                        <p:tgtEl>
                                          <p:spTgt spid="50179">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0179">
                                            <p:txEl>
                                              <p:pRg st="5" end="5"/>
                                            </p:txEl>
                                          </p:spTgt>
                                        </p:tgtEl>
                                        <p:attrNameLst>
                                          <p:attrName>style.visibility</p:attrName>
                                        </p:attrNameLst>
                                      </p:cBhvr>
                                      <p:to>
                                        <p:strVal val="visible"/>
                                      </p:to>
                                    </p:set>
                                    <p:animEffect transition="in" filter="wipe(left)">
                                      <p:cBhvr>
                                        <p:cTn id="33" dur="5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52227" name="Rectangle 3"/>
          <p:cNvSpPr>
            <a:spLocks noGrp="1" noChangeArrowheads="1"/>
          </p:cNvSpPr>
          <p:nvPr>
            <p:ph type="body" idx="4294967295"/>
          </p:nvPr>
        </p:nvSpPr>
        <p:spPr/>
        <p:txBody>
          <a:bodyPr/>
          <a:lstStyle/>
          <a:p>
            <a:pPr eaLnBrk="1" hangingPunct="1">
              <a:defRPr/>
            </a:pPr>
            <a:r>
              <a:rPr lang="en-US" b="1" smtClean="0">
                <a:solidFill>
                  <a:schemeClr val="bg1"/>
                </a:solidFill>
                <a:effectLst>
                  <a:outerShdw blurRad="38100" dist="38100" dir="2700000" algn="tl">
                    <a:srgbClr val="C0C0C0"/>
                  </a:outerShdw>
                </a:effectLst>
              </a:rPr>
              <a:t>Pleasure</a:t>
            </a:r>
          </a:p>
          <a:p>
            <a:pPr eaLnBrk="1" hangingPunct="1">
              <a:defRPr/>
            </a:pPr>
            <a:r>
              <a:rPr lang="en-US" b="1" smtClean="0">
                <a:solidFill>
                  <a:schemeClr val="bg1"/>
                </a:solidFill>
                <a:effectLst>
                  <a:outerShdw blurRad="38100" dist="38100" dir="2700000" algn="tl">
                    <a:srgbClr val="C0C0C0"/>
                  </a:outerShdw>
                </a:effectLst>
              </a:rPr>
              <a:t>Success: wealth, fame, power</a:t>
            </a:r>
          </a:p>
          <a:p>
            <a:pPr eaLnBrk="1" hangingPunct="1">
              <a:defRPr/>
            </a:pPr>
            <a:endParaRPr lang="en-US" b="1" smtClean="0">
              <a:solidFill>
                <a:schemeClr val="bg1"/>
              </a:solidFill>
              <a:effectLst>
                <a:outerShdw blurRad="38100" dist="38100" dir="2700000" algn="tl">
                  <a:srgbClr val="C0C0C0"/>
                </a:outerShdw>
              </a:effectLst>
            </a:endParaRPr>
          </a:p>
          <a:p>
            <a:pPr eaLnBrk="1" hangingPunct="1">
              <a:buFontTx/>
              <a:buNone/>
              <a:defRPr/>
            </a:pPr>
            <a:r>
              <a:rPr lang="en-US" b="1" smtClean="0">
                <a:solidFill>
                  <a:srgbClr val="FF0000"/>
                </a:solidFill>
                <a:effectLst>
                  <a:outerShdw blurRad="38100" dist="38100" dir="2700000" algn="tl">
                    <a:srgbClr val="C0C0C0"/>
                  </a:outerShdw>
                </a:effectLst>
              </a:rPr>
              <a:t>Together, we can think of these two as the “path of desire.”</a:t>
            </a:r>
            <a:endParaRPr lang="en-US" b="1" smtClean="0">
              <a:effectLst>
                <a:outerShdw blurRad="38100" dist="38100" dir="2700000" algn="tl">
                  <a:srgbClr val="C0C0C0"/>
                </a:outerShdw>
              </a:effectLst>
            </a:endParaRPr>
          </a:p>
          <a:p>
            <a:pPr eaLnBrk="1" hangingPunct="1">
              <a:defRPr/>
            </a:pPr>
            <a:endParaRPr lang="en-US" b="1" smtClean="0">
              <a:effectLst>
                <a:outerShdw blurRad="38100" dist="38100" dir="2700000" algn="tl">
                  <a:srgbClr val="C0C0C0"/>
                </a:outerShdw>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2000" fill="hold"/>
                                        <p:tgtEl>
                                          <p:spTgt spid="52226"/>
                                        </p:tgtEl>
                                        <p:attrNameLst>
                                          <p:attrName>ppt_w</p:attrName>
                                        </p:attrNameLst>
                                      </p:cBhvr>
                                      <p:tavLst>
                                        <p:tav tm="0">
                                          <p:val>
                                            <p:strVal val="#ppt_w*2.5"/>
                                          </p:val>
                                        </p:tav>
                                        <p:tav tm="100000">
                                          <p:val>
                                            <p:strVal val="#ppt_w"/>
                                          </p:val>
                                        </p:tav>
                                      </p:tavLst>
                                    </p:anim>
                                    <p:anim calcmode="lin" valueType="num">
                                      <p:cBhvr>
                                        <p:cTn id="8" dur="2000" fill="hold"/>
                                        <p:tgtEl>
                                          <p:spTgt spid="52226"/>
                                        </p:tgtEl>
                                        <p:attrNameLst>
                                          <p:attrName>ppt_h</p:attrName>
                                        </p:attrNameLst>
                                      </p:cBhvr>
                                      <p:tavLst>
                                        <p:tav tm="0">
                                          <p:val>
                                            <p:strVal val="#ppt_h"/>
                                          </p:val>
                                        </p:tav>
                                        <p:tav tm="100000">
                                          <p:val>
                                            <p:strVal val="#ppt_h"/>
                                          </p:val>
                                        </p:tav>
                                      </p:tavLst>
                                    </p:anim>
                                    <p:anim calcmode="lin" valueType="num">
                                      <p:cBhvr>
                                        <p:cTn id="9" dur="2000" fill="hold"/>
                                        <p:tgtEl>
                                          <p:spTgt spid="522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22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22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2227">
                                            <p:txEl>
                                              <p:pRg st="0" end="0"/>
                                            </p:txEl>
                                          </p:spTgt>
                                        </p:tgtEl>
                                        <p:attrNameLst>
                                          <p:attrName>style.visibility</p:attrName>
                                        </p:attrNameLst>
                                      </p:cBhvr>
                                      <p:to>
                                        <p:strVal val="visible"/>
                                      </p:to>
                                    </p:set>
                                    <p:animEffect transition="in" filter="wipe(left)">
                                      <p:cBhvr>
                                        <p:cTn id="16" dur="500"/>
                                        <p:tgtEl>
                                          <p:spTgt spid="5222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Effect transition="in" filter="wipe(left)">
                                      <p:cBhvr>
                                        <p:cTn id="21" dur="500"/>
                                        <p:tgtEl>
                                          <p:spTgt spid="5222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2227">
                                            <p:txEl>
                                              <p:pRg st="3" end="3"/>
                                            </p:txEl>
                                          </p:spTgt>
                                        </p:tgtEl>
                                        <p:attrNameLst>
                                          <p:attrName>style.visibility</p:attrName>
                                        </p:attrNameLst>
                                      </p:cBhvr>
                                      <p:to>
                                        <p:strVal val="visible"/>
                                      </p:to>
                                    </p:set>
                                    <p:animEffect transition="in" filter="wipe(left)">
                                      <p:cBhvr>
                                        <p:cTn id="26"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54275" name="Rectangle 3"/>
          <p:cNvSpPr>
            <a:spLocks noGrp="1" noChangeArrowheads="1"/>
          </p:cNvSpPr>
          <p:nvPr>
            <p:ph type="body" idx="4294967295"/>
          </p:nvPr>
        </p:nvSpPr>
        <p:spPr/>
        <p:txBody>
          <a:bodyPr/>
          <a:lstStyle/>
          <a:p>
            <a:pPr eaLnBrk="1" hangingPunct="1">
              <a:defRPr/>
            </a:pPr>
            <a:r>
              <a:rPr lang="en-US" b="1" smtClean="0">
                <a:solidFill>
                  <a:schemeClr val="bg1"/>
                </a:solidFill>
                <a:effectLst>
                  <a:outerShdw blurRad="38100" dist="38100" dir="2700000" algn="tl">
                    <a:srgbClr val="C0C0C0"/>
                  </a:outerShdw>
                </a:effectLst>
              </a:rPr>
              <a:t>Pleasure</a:t>
            </a:r>
          </a:p>
          <a:p>
            <a:pPr eaLnBrk="1" hangingPunct="1">
              <a:defRPr/>
            </a:pPr>
            <a:r>
              <a:rPr lang="en-US" b="1" smtClean="0">
                <a:solidFill>
                  <a:schemeClr val="bg1"/>
                </a:solidFill>
                <a:effectLst>
                  <a:outerShdw blurRad="38100" dist="38100" dir="2700000" algn="tl">
                    <a:srgbClr val="C0C0C0"/>
                  </a:outerShdw>
                </a:effectLst>
              </a:rPr>
              <a:t>Success: wealth, fame, power</a:t>
            </a:r>
          </a:p>
          <a:p>
            <a:pPr eaLnBrk="1" hangingPunct="1">
              <a:defRPr/>
            </a:pPr>
            <a:r>
              <a:rPr lang="en-US" b="1" smtClean="0">
                <a:solidFill>
                  <a:schemeClr val="bg1"/>
                </a:solidFill>
                <a:effectLst>
                  <a:outerShdw blurRad="38100" dist="38100" dir="2700000" algn="tl">
                    <a:srgbClr val="C0C0C0"/>
                  </a:outerShdw>
                </a:effectLst>
              </a:rPr>
              <a:t>Duty</a:t>
            </a:r>
          </a:p>
          <a:p>
            <a:pPr eaLnBrk="1" hangingPunct="1">
              <a:defRPr/>
            </a:pPr>
            <a:endParaRPr lang="en-US" b="1" smtClean="0">
              <a:solidFill>
                <a:schemeClr val="bg1"/>
              </a:solidFill>
              <a:effectLst>
                <a:outerShdw blurRad="38100" dist="38100" dir="2700000" algn="tl">
                  <a:srgbClr val="C0C0C0"/>
                </a:outerShdw>
              </a:effectLst>
            </a:endParaRPr>
          </a:p>
          <a:p>
            <a:pPr eaLnBrk="1" hangingPunct="1">
              <a:buFontTx/>
              <a:buNone/>
              <a:defRPr/>
            </a:pPr>
            <a:r>
              <a:rPr lang="en-US" b="1" smtClean="0">
                <a:solidFill>
                  <a:srgbClr val="FF0000"/>
                </a:solidFill>
                <a:effectLst>
                  <a:outerShdw blurRad="38100" dist="38100" dir="2700000" algn="tl">
                    <a:srgbClr val="C0C0C0"/>
                  </a:outerShdw>
                </a:effectLst>
              </a:rPr>
              <a:t>What do people really want/desire?</a:t>
            </a:r>
            <a:endParaRPr lang="en-US" b="1" smtClean="0">
              <a:effectLst>
                <a:outerShdw blurRad="38100" dist="38100" dir="2700000" algn="tl">
                  <a:srgbClr val="C0C0C0"/>
                </a:outerShdw>
              </a:effectLst>
            </a:endParaRPr>
          </a:p>
          <a:p>
            <a:pPr eaLnBrk="1" hangingPunct="1">
              <a:defRPr/>
            </a:pPr>
            <a:endParaRPr lang="en-US" b="1" smtClean="0">
              <a:effectLst>
                <a:outerShdw blurRad="38100" dist="38100" dir="2700000" algn="tl">
                  <a:srgbClr val="C0C0C0"/>
                </a:outerShdw>
              </a:effectLst>
            </a:endParaRPr>
          </a:p>
          <a:p>
            <a:pPr eaLnBrk="1" hangingPunct="1">
              <a:defRPr/>
            </a:pPr>
            <a:endParaRPr lang="en-US"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2000" fill="hold"/>
                                        <p:tgtEl>
                                          <p:spTgt spid="54274"/>
                                        </p:tgtEl>
                                        <p:attrNameLst>
                                          <p:attrName>ppt_w</p:attrName>
                                        </p:attrNameLst>
                                      </p:cBhvr>
                                      <p:tavLst>
                                        <p:tav tm="0">
                                          <p:val>
                                            <p:strVal val="#ppt_w*2.5"/>
                                          </p:val>
                                        </p:tav>
                                        <p:tav tm="100000">
                                          <p:val>
                                            <p:strVal val="#ppt_w"/>
                                          </p:val>
                                        </p:tav>
                                      </p:tavLst>
                                    </p:anim>
                                    <p:anim calcmode="lin" valueType="num">
                                      <p:cBhvr>
                                        <p:cTn id="8" dur="2000" fill="hold"/>
                                        <p:tgtEl>
                                          <p:spTgt spid="54274"/>
                                        </p:tgtEl>
                                        <p:attrNameLst>
                                          <p:attrName>ppt_h</p:attrName>
                                        </p:attrNameLst>
                                      </p:cBhvr>
                                      <p:tavLst>
                                        <p:tav tm="0">
                                          <p:val>
                                            <p:strVal val="#ppt_h"/>
                                          </p:val>
                                        </p:tav>
                                        <p:tav tm="100000">
                                          <p:val>
                                            <p:strVal val="#ppt_h"/>
                                          </p:val>
                                        </p:tav>
                                      </p:tavLst>
                                    </p:anim>
                                    <p:anim calcmode="lin" valueType="num">
                                      <p:cBhvr>
                                        <p:cTn id="9" dur="2000" fill="hold"/>
                                        <p:tgtEl>
                                          <p:spTgt spid="5427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427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42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4275">
                                            <p:txEl>
                                              <p:pRg st="0" end="0"/>
                                            </p:txEl>
                                          </p:spTgt>
                                        </p:tgtEl>
                                        <p:attrNameLst>
                                          <p:attrName>style.visibility</p:attrName>
                                        </p:attrNameLst>
                                      </p:cBhvr>
                                      <p:to>
                                        <p:strVal val="visible"/>
                                      </p:to>
                                    </p:set>
                                    <p:animEffect transition="in" filter="wipe(left)">
                                      <p:cBhvr>
                                        <p:cTn id="16" dur="500"/>
                                        <p:tgtEl>
                                          <p:spTgt spid="5427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4275">
                                            <p:txEl>
                                              <p:pRg st="1" end="1"/>
                                            </p:txEl>
                                          </p:spTgt>
                                        </p:tgtEl>
                                        <p:attrNameLst>
                                          <p:attrName>style.visibility</p:attrName>
                                        </p:attrNameLst>
                                      </p:cBhvr>
                                      <p:to>
                                        <p:strVal val="visible"/>
                                      </p:to>
                                    </p:set>
                                    <p:animEffect transition="in" filter="wipe(left)">
                                      <p:cBhvr>
                                        <p:cTn id="21" dur="500"/>
                                        <p:tgtEl>
                                          <p:spTgt spid="5427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4275">
                                            <p:txEl>
                                              <p:pRg st="2" end="2"/>
                                            </p:txEl>
                                          </p:spTgt>
                                        </p:tgtEl>
                                        <p:attrNameLst>
                                          <p:attrName>style.visibility</p:attrName>
                                        </p:attrNameLst>
                                      </p:cBhvr>
                                      <p:to>
                                        <p:strVal val="visible"/>
                                      </p:to>
                                    </p:set>
                                    <p:animEffect transition="in" filter="wipe(left)">
                                      <p:cBhvr>
                                        <p:cTn id="26" dur="500"/>
                                        <p:tgtEl>
                                          <p:spTgt spid="5427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Effect transition="in" filter="wipe(left)">
                                      <p:cBhvr>
                                        <p:cTn id="31"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56323" name="Rectangle 3"/>
          <p:cNvSpPr>
            <a:spLocks noGrp="1" noChangeArrowheads="1"/>
          </p:cNvSpPr>
          <p:nvPr>
            <p:ph type="body" idx="4294967295"/>
          </p:nvPr>
        </p:nvSpPr>
        <p:spPr/>
        <p:txBody>
          <a:bodyPr/>
          <a:lstStyle/>
          <a:p>
            <a:pPr marL="533400" indent="-533400" eaLnBrk="1" hangingPunct="1">
              <a:lnSpc>
                <a:spcPct val="90000"/>
              </a:lnSpc>
              <a:defRPr/>
            </a:pPr>
            <a:r>
              <a:rPr lang="en-US" sz="2800" b="1" smtClean="0">
                <a:solidFill>
                  <a:schemeClr val="bg1"/>
                </a:solidFill>
                <a:effectLst>
                  <a:outerShdw blurRad="38100" dist="38100" dir="2700000" algn="tl">
                    <a:srgbClr val="C0C0C0"/>
                  </a:outerShdw>
                </a:effectLst>
              </a:rPr>
              <a:t>Pleasure</a:t>
            </a:r>
          </a:p>
          <a:p>
            <a:pPr marL="533400" indent="-533400" eaLnBrk="1" hangingPunct="1">
              <a:lnSpc>
                <a:spcPct val="90000"/>
              </a:lnSpc>
              <a:defRPr/>
            </a:pPr>
            <a:r>
              <a:rPr lang="en-US" sz="2800" b="1" smtClean="0">
                <a:solidFill>
                  <a:schemeClr val="bg1"/>
                </a:solidFill>
                <a:effectLst>
                  <a:outerShdw blurRad="38100" dist="38100" dir="2700000" algn="tl">
                    <a:srgbClr val="C0C0C0"/>
                  </a:outerShdw>
                </a:effectLst>
              </a:rPr>
              <a:t>Success: wealth, fame, power</a:t>
            </a:r>
          </a:p>
          <a:p>
            <a:pPr marL="533400" indent="-533400" eaLnBrk="1" hangingPunct="1">
              <a:lnSpc>
                <a:spcPct val="90000"/>
              </a:lnSpc>
              <a:defRPr/>
            </a:pPr>
            <a:r>
              <a:rPr lang="en-US" sz="2800" b="1" smtClean="0">
                <a:solidFill>
                  <a:schemeClr val="bg1"/>
                </a:solidFill>
                <a:effectLst>
                  <a:outerShdw blurRad="38100" dist="38100" dir="2700000" algn="tl">
                    <a:srgbClr val="C0C0C0"/>
                  </a:outerShdw>
                </a:effectLst>
              </a:rPr>
              <a:t>Duty</a:t>
            </a:r>
          </a:p>
          <a:p>
            <a:pPr marL="533400" indent="-533400" eaLnBrk="1" hangingPunct="1">
              <a:lnSpc>
                <a:spcPct val="90000"/>
              </a:lnSpc>
              <a:defRPr/>
            </a:pPr>
            <a:endParaRPr lang="en-US" sz="2800" b="1" smtClean="0">
              <a:solidFill>
                <a:schemeClr val="bg1"/>
              </a:solidFill>
              <a:effectLst>
                <a:outerShdw blurRad="38100" dist="38100" dir="2700000" algn="tl">
                  <a:srgbClr val="C0C0C0"/>
                </a:outerShdw>
              </a:effectLst>
            </a:endParaRPr>
          </a:p>
          <a:p>
            <a:pPr marL="533400" indent="-533400" eaLnBrk="1" hangingPunct="1">
              <a:lnSpc>
                <a:spcPct val="90000"/>
              </a:lnSpc>
              <a:buFontTx/>
              <a:buNone/>
              <a:defRPr/>
            </a:pPr>
            <a:r>
              <a:rPr lang="en-US" sz="2800" b="1" smtClean="0">
                <a:solidFill>
                  <a:srgbClr val="FF0000"/>
                </a:solidFill>
                <a:effectLst>
                  <a:outerShdw blurRad="38100" dist="38100" dir="2700000" algn="tl">
                    <a:srgbClr val="C0C0C0"/>
                  </a:outerShdw>
                </a:effectLst>
              </a:rPr>
              <a:t>What do people really want/desire?</a:t>
            </a:r>
          </a:p>
          <a:p>
            <a:pPr marL="533400" indent="-533400" eaLnBrk="1" hangingPunct="1">
              <a:lnSpc>
                <a:spcPct val="90000"/>
              </a:lnSpc>
              <a:buFontTx/>
              <a:buAutoNum type="arabicPeriod"/>
              <a:defRPr/>
            </a:pPr>
            <a:r>
              <a:rPr lang="en-US" sz="2800" b="1" smtClean="0">
                <a:solidFill>
                  <a:schemeClr val="bg1"/>
                </a:solidFill>
                <a:effectLst>
                  <a:outerShdw blurRad="38100" dist="38100" dir="2700000" algn="tl">
                    <a:srgbClr val="C0C0C0"/>
                  </a:outerShdw>
                </a:effectLst>
              </a:rPr>
              <a:t>“being”</a:t>
            </a:r>
          </a:p>
          <a:p>
            <a:pPr marL="533400" indent="-533400" eaLnBrk="1" hangingPunct="1">
              <a:lnSpc>
                <a:spcPct val="90000"/>
              </a:lnSpc>
              <a:buFontTx/>
              <a:buAutoNum type="arabicPeriod"/>
              <a:defRPr/>
            </a:pPr>
            <a:r>
              <a:rPr lang="en-US" sz="2800" b="1" smtClean="0">
                <a:solidFill>
                  <a:schemeClr val="bg1"/>
                </a:solidFill>
                <a:effectLst>
                  <a:outerShdw blurRad="38100" dist="38100" dir="2700000" algn="tl">
                    <a:srgbClr val="C0C0C0"/>
                  </a:outerShdw>
                </a:effectLst>
              </a:rPr>
              <a:t>“knowing”</a:t>
            </a:r>
          </a:p>
          <a:p>
            <a:pPr marL="533400" indent="-533400" eaLnBrk="1" hangingPunct="1">
              <a:lnSpc>
                <a:spcPct val="90000"/>
              </a:lnSpc>
              <a:buFontTx/>
              <a:buAutoNum type="arabicPeriod"/>
              <a:defRPr/>
            </a:pPr>
            <a:r>
              <a:rPr lang="en-US" sz="2800" b="1" smtClean="0">
                <a:solidFill>
                  <a:schemeClr val="bg1"/>
                </a:solidFill>
                <a:effectLst>
                  <a:outerShdw blurRad="38100" dist="38100" dir="2700000" algn="tl">
                    <a:srgbClr val="C0C0C0"/>
                  </a:outerShdw>
                </a:effectLst>
              </a:rPr>
              <a:t>joy</a:t>
            </a:r>
          </a:p>
          <a:p>
            <a:pPr marL="533400" indent="-533400" eaLnBrk="1" hangingPunct="1">
              <a:lnSpc>
                <a:spcPct val="90000"/>
              </a:lnSpc>
              <a:defRPr/>
            </a:pPr>
            <a:endParaRPr lang="en-US" sz="2800" b="1" smtClean="0">
              <a:solidFill>
                <a:schemeClr val="bg1"/>
              </a:solidFill>
              <a:effectLst>
                <a:outerShdw blurRad="38100" dist="38100" dir="2700000" algn="tl">
                  <a:srgbClr val="C0C0C0"/>
                </a:outerShdw>
              </a:effectLst>
            </a:endParaRPr>
          </a:p>
          <a:p>
            <a:pPr marL="533400" indent="-533400" eaLnBrk="1" hangingPunct="1">
              <a:lnSpc>
                <a:spcPct val="90000"/>
              </a:lnSpc>
              <a:defRPr/>
            </a:pPr>
            <a:endParaRPr lang="en-US" sz="28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2000" fill="hold"/>
                                        <p:tgtEl>
                                          <p:spTgt spid="56322"/>
                                        </p:tgtEl>
                                        <p:attrNameLst>
                                          <p:attrName>ppt_w</p:attrName>
                                        </p:attrNameLst>
                                      </p:cBhvr>
                                      <p:tavLst>
                                        <p:tav tm="0">
                                          <p:val>
                                            <p:strVal val="#ppt_w*2.5"/>
                                          </p:val>
                                        </p:tav>
                                        <p:tav tm="100000">
                                          <p:val>
                                            <p:strVal val="#ppt_w"/>
                                          </p:val>
                                        </p:tav>
                                      </p:tavLst>
                                    </p:anim>
                                    <p:anim calcmode="lin" valueType="num">
                                      <p:cBhvr>
                                        <p:cTn id="8" dur="2000" fill="hold"/>
                                        <p:tgtEl>
                                          <p:spTgt spid="56322"/>
                                        </p:tgtEl>
                                        <p:attrNameLst>
                                          <p:attrName>ppt_h</p:attrName>
                                        </p:attrNameLst>
                                      </p:cBhvr>
                                      <p:tavLst>
                                        <p:tav tm="0">
                                          <p:val>
                                            <p:strVal val="#ppt_h"/>
                                          </p:val>
                                        </p:tav>
                                        <p:tav tm="100000">
                                          <p:val>
                                            <p:strVal val="#ppt_h"/>
                                          </p:val>
                                        </p:tav>
                                      </p:tavLst>
                                    </p:anim>
                                    <p:anim calcmode="lin" valueType="num">
                                      <p:cBhvr>
                                        <p:cTn id="9" dur="2000" fill="hold"/>
                                        <p:tgtEl>
                                          <p:spTgt spid="5632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632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63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6323">
                                            <p:txEl>
                                              <p:pRg st="0" end="0"/>
                                            </p:txEl>
                                          </p:spTgt>
                                        </p:tgtEl>
                                        <p:attrNameLst>
                                          <p:attrName>style.visibility</p:attrName>
                                        </p:attrNameLst>
                                      </p:cBhvr>
                                      <p:to>
                                        <p:strVal val="visible"/>
                                      </p:to>
                                    </p:set>
                                    <p:animEffect transition="in" filter="wipe(left)">
                                      <p:cBhvr>
                                        <p:cTn id="16" dur="500"/>
                                        <p:tgtEl>
                                          <p:spTgt spid="563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6323">
                                            <p:txEl>
                                              <p:pRg st="1" end="1"/>
                                            </p:txEl>
                                          </p:spTgt>
                                        </p:tgtEl>
                                        <p:attrNameLst>
                                          <p:attrName>style.visibility</p:attrName>
                                        </p:attrNameLst>
                                      </p:cBhvr>
                                      <p:to>
                                        <p:strVal val="visible"/>
                                      </p:to>
                                    </p:set>
                                    <p:animEffect transition="in" filter="wipe(left)">
                                      <p:cBhvr>
                                        <p:cTn id="21" dur="500"/>
                                        <p:tgtEl>
                                          <p:spTgt spid="5632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6323">
                                            <p:txEl>
                                              <p:pRg st="2" end="2"/>
                                            </p:txEl>
                                          </p:spTgt>
                                        </p:tgtEl>
                                        <p:attrNameLst>
                                          <p:attrName>style.visibility</p:attrName>
                                        </p:attrNameLst>
                                      </p:cBhvr>
                                      <p:to>
                                        <p:strVal val="visible"/>
                                      </p:to>
                                    </p:set>
                                    <p:animEffect transition="in" filter="wipe(left)">
                                      <p:cBhvr>
                                        <p:cTn id="26" dur="500"/>
                                        <p:tgtEl>
                                          <p:spTgt spid="5632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Effect transition="in" filter="wipe(left)">
                                      <p:cBhvr>
                                        <p:cTn id="31" dur="500"/>
                                        <p:tgtEl>
                                          <p:spTgt spid="5632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6323">
                                            <p:txEl>
                                              <p:pRg st="5" end="5"/>
                                            </p:txEl>
                                          </p:spTgt>
                                        </p:tgtEl>
                                        <p:attrNameLst>
                                          <p:attrName>style.visibility</p:attrName>
                                        </p:attrNameLst>
                                      </p:cBhvr>
                                      <p:to>
                                        <p:strVal val="visible"/>
                                      </p:to>
                                    </p:set>
                                    <p:animEffect transition="in" filter="wipe(left)">
                                      <p:cBhvr>
                                        <p:cTn id="36" dur="500"/>
                                        <p:tgtEl>
                                          <p:spTgt spid="5632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6323">
                                            <p:txEl>
                                              <p:pRg st="6" end="6"/>
                                            </p:txEl>
                                          </p:spTgt>
                                        </p:tgtEl>
                                        <p:attrNameLst>
                                          <p:attrName>style.visibility</p:attrName>
                                        </p:attrNameLst>
                                      </p:cBhvr>
                                      <p:to>
                                        <p:strVal val="visible"/>
                                      </p:to>
                                    </p:set>
                                    <p:animEffect transition="in" filter="wipe(left)">
                                      <p:cBhvr>
                                        <p:cTn id="41" dur="500"/>
                                        <p:tgtEl>
                                          <p:spTgt spid="5632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6323">
                                            <p:txEl>
                                              <p:pRg st="7" end="7"/>
                                            </p:txEl>
                                          </p:spTgt>
                                        </p:tgtEl>
                                        <p:attrNameLst>
                                          <p:attrName>style.visibility</p:attrName>
                                        </p:attrNameLst>
                                      </p:cBhvr>
                                      <p:to>
                                        <p:strVal val="visible"/>
                                      </p:to>
                                    </p:set>
                                    <p:animEffect transition="in" filter="wipe(left)">
                                      <p:cBhvr>
                                        <p:cTn id="46"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58371" name="Rectangle 3"/>
          <p:cNvSpPr>
            <a:spLocks noGrp="1" noChangeArrowheads="1"/>
          </p:cNvSpPr>
          <p:nvPr>
            <p:ph type="body" idx="4294967295"/>
          </p:nvPr>
        </p:nvSpPr>
        <p:spPr/>
        <p:txBody>
          <a:bodyPr/>
          <a:lstStyle/>
          <a:p>
            <a:pPr marL="533400" indent="-533400" eaLnBrk="1" hangingPunct="1">
              <a:lnSpc>
                <a:spcPct val="90000"/>
              </a:lnSpc>
              <a:defRPr/>
            </a:pPr>
            <a:r>
              <a:rPr lang="en-US" sz="2400" b="1" smtClean="0">
                <a:solidFill>
                  <a:schemeClr val="bg1"/>
                </a:solidFill>
                <a:effectLst>
                  <a:outerShdw blurRad="38100" dist="38100" dir="2700000" algn="tl">
                    <a:srgbClr val="C0C0C0"/>
                  </a:outerShdw>
                </a:effectLst>
              </a:rPr>
              <a:t>Pleasure</a:t>
            </a:r>
          </a:p>
          <a:p>
            <a:pPr marL="533400" indent="-533400" eaLnBrk="1" hangingPunct="1">
              <a:lnSpc>
                <a:spcPct val="90000"/>
              </a:lnSpc>
              <a:defRPr/>
            </a:pPr>
            <a:r>
              <a:rPr lang="en-US" sz="2400" b="1" smtClean="0">
                <a:solidFill>
                  <a:schemeClr val="bg1"/>
                </a:solidFill>
                <a:effectLst>
                  <a:outerShdw blurRad="38100" dist="38100" dir="2700000" algn="tl">
                    <a:srgbClr val="C0C0C0"/>
                  </a:outerShdw>
                </a:effectLst>
              </a:rPr>
              <a:t>Success: wealth, fame, power</a:t>
            </a:r>
          </a:p>
          <a:p>
            <a:pPr marL="533400" indent="-533400" eaLnBrk="1" hangingPunct="1">
              <a:lnSpc>
                <a:spcPct val="90000"/>
              </a:lnSpc>
              <a:defRPr/>
            </a:pPr>
            <a:r>
              <a:rPr lang="en-US" sz="2400" b="1" smtClean="0">
                <a:solidFill>
                  <a:schemeClr val="bg1"/>
                </a:solidFill>
                <a:effectLst>
                  <a:outerShdw blurRad="38100" dist="38100" dir="2700000" algn="tl">
                    <a:srgbClr val="C0C0C0"/>
                  </a:outerShdw>
                </a:effectLst>
              </a:rPr>
              <a:t>Duty</a:t>
            </a:r>
          </a:p>
          <a:p>
            <a:pPr marL="533400" indent="-533400" eaLnBrk="1" hangingPunct="1">
              <a:lnSpc>
                <a:spcPct val="90000"/>
              </a:lnSpc>
              <a:defRPr/>
            </a:pPr>
            <a:endParaRPr lang="en-US" sz="2400" b="1" smtClean="0">
              <a:solidFill>
                <a:schemeClr val="bg1"/>
              </a:solidFill>
              <a:effectLst>
                <a:outerShdw blurRad="38100" dist="38100" dir="2700000" algn="tl">
                  <a:srgbClr val="C0C0C0"/>
                </a:outerShdw>
              </a:effectLst>
            </a:endParaRPr>
          </a:p>
          <a:p>
            <a:pPr marL="533400" indent="-533400" eaLnBrk="1" hangingPunct="1">
              <a:lnSpc>
                <a:spcPct val="90000"/>
              </a:lnSpc>
              <a:buFontTx/>
              <a:buNone/>
              <a:defRPr/>
            </a:pPr>
            <a:r>
              <a:rPr lang="en-US" sz="2400" b="1" smtClean="0">
                <a:solidFill>
                  <a:srgbClr val="FF0000"/>
                </a:solidFill>
                <a:effectLst>
                  <a:outerShdw blurRad="38100" dist="38100" dir="2700000" algn="tl">
                    <a:srgbClr val="C0C0C0"/>
                  </a:outerShdw>
                </a:effectLst>
              </a:rPr>
              <a:t>What do people really want/desire?</a:t>
            </a:r>
          </a:p>
          <a:p>
            <a:pPr marL="533400" indent="-533400" eaLnBrk="1" hangingPunct="1">
              <a:lnSpc>
                <a:spcPct val="90000"/>
              </a:lnSpc>
              <a:buFontTx/>
              <a:buAutoNum type="arabicPeriod"/>
              <a:defRPr/>
            </a:pPr>
            <a:r>
              <a:rPr lang="en-US" sz="2400" b="1" smtClean="0">
                <a:solidFill>
                  <a:schemeClr val="bg1"/>
                </a:solidFill>
                <a:effectLst>
                  <a:outerShdw blurRad="38100" dist="38100" dir="2700000" algn="tl">
                    <a:srgbClr val="C0C0C0"/>
                  </a:outerShdw>
                </a:effectLst>
              </a:rPr>
              <a:t>“being”</a:t>
            </a:r>
            <a:r>
              <a:rPr lang="en-US" sz="2400" b="1" smtClean="0">
                <a:solidFill>
                  <a:schemeClr val="bg1"/>
                </a:solidFill>
                <a:effectLst>
                  <a:outerShdw blurRad="38100" dist="38100" dir="2700000" algn="tl">
                    <a:srgbClr val="C0C0C0"/>
                  </a:outerShdw>
                </a:effectLst>
                <a:sym typeface="Monotype Sorts" charset="2"/>
              </a:rPr>
              <a:t>infinite being</a:t>
            </a:r>
            <a:endParaRPr lang="en-US" sz="2400" b="1" smtClean="0">
              <a:solidFill>
                <a:schemeClr val="bg1"/>
              </a:solidFill>
              <a:effectLst>
                <a:outerShdw blurRad="38100" dist="38100" dir="2700000" algn="tl">
                  <a:srgbClr val="C0C0C0"/>
                </a:outerShdw>
              </a:effectLst>
            </a:endParaRPr>
          </a:p>
          <a:p>
            <a:pPr marL="533400" indent="-533400" eaLnBrk="1" hangingPunct="1">
              <a:lnSpc>
                <a:spcPct val="90000"/>
              </a:lnSpc>
              <a:buFontTx/>
              <a:buAutoNum type="arabicPeriod"/>
              <a:defRPr/>
            </a:pPr>
            <a:r>
              <a:rPr lang="en-US" sz="2400" b="1" smtClean="0">
                <a:solidFill>
                  <a:schemeClr val="bg1"/>
                </a:solidFill>
                <a:effectLst>
                  <a:outerShdw blurRad="38100" dist="38100" dir="2700000" algn="tl">
                    <a:srgbClr val="C0C0C0"/>
                  </a:outerShdw>
                </a:effectLst>
              </a:rPr>
              <a:t>“knowing”</a:t>
            </a:r>
            <a:r>
              <a:rPr lang="en-US" sz="2400" b="1" smtClean="0">
                <a:solidFill>
                  <a:schemeClr val="bg1"/>
                </a:solidFill>
                <a:effectLst>
                  <a:outerShdw blurRad="38100" dist="38100" dir="2700000" algn="tl">
                    <a:srgbClr val="C0C0C0"/>
                  </a:outerShdw>
                </a:effectLst>
                <a:sym typeface="Monotype Sorts" charset="2"/>
              </a:rPr>
              <a:t>infinite awareness</a:t>
            </a:r>
            <a:endParaRPr lang="en-US" sz="2400" b="1" smtClean="0">
              <a:solidFill>
                <a:schemeClr val="bg1"/>
              </a:solidFill>
              <a:effectLst>
                <a:outerShdw blurRad="38100" dist="38100" dir="2700000" algn="tl">
                  <a:srgbClr val="C0C0C0"/>
                </a:outerShdw>
              </a:effectLst>
            </a:endParaRPr>
          </a:p>
          <a:p>
            <a:pPr marL="533400" indent="-533400" eaLnBrk="1" hangingPunct="1">
              <a:lnSpc>
                <a:spcPct val="90000"/>
              </a:lnSpc>
              <a:buFontTx/>
              <a:buAutoNum type="arabicPeriod"/>
              <a:defRPr/>
            </a:pPr>
            <a:r>
              <a:rPr lang="en-US" sz="2400" b="1" smtClean="0">
                <a:solidFill>
                  <a:schemeClr val="bg1"/>
                </a:solidFill>
                <a:effectLst>
                  <a:outerShdw blurRad="38100" dist="38100" dir="2700000" algn="tl">
                    <a:srgbClr val="C0C0C0"/>
                  </a:outerShdw>
                </a:effectLst>
              </a:rPr>
              <a:t>joy</a:t>
            </a:r>
            <a:r>
              <a:rPr lang="en-US" sz="2400" b="1" smtClean="0">
                <a:solidFill>
                  <a:schemeClr val="bg1"/>
                </a:solidFill>
                <a:effectLst>
                  <a:outerShdw blurRad="38100" dist="38100" dir="2700000" algn="tl">
                    <a:srgbClr val="C0C0C0"/>
                  </a:outerShdw>
                </a:effectLst>
                <a:sym typeface="Monotype Sorts" charset="2"/>
              </a:rPr>
              <a:t>infinite bliss</a:t>
            </a:r>
            <a:endParaRPr lang="en-US" sz="2400" b="1" smtClean="0">
              <a:solidFill>
                <a:schemeClr val="bg1"/>
              </a:solidFill>
              <a:effectLst>
                <a:outerShdw blurRad="38100" dist="38100" dir="2700000" algn="tl">
                  <a:srgbClr val="C0C0C0"/>
                </a:outerShdw>
              </a:effectLst>
            </a:endParaRPr>
          </a:p>
          <a:p>
            <a:pPr marL="533400" indent="-533400" eaLnBrk="1" hangingPunct="1">
              <a:lnSpc>
                <a:spcPct val="90000"/>
              </a:lnSpc>
              <a:defRPr/>
            </a:pPr>
            <a:endParaRPr lang="en-US" sz="2400" b="1" smtClean="0">
              <a:solidFill>
                <a:schemeClr val="bg1"/>
              </a:solidFill>
              <a:effectLst>
                <a:outerShdw blurRad="38100" dist="38100" dir="2700000" algn="tl">
                  <a:srgbClr val="C0C0C0"/>
                </a:outerShdw>
              </a:effectLst>
            </a:endParaRPr>
          </a:p>
          <a:p>
            <a:pPr marL="533400" indent="-533400" eaLnBrk="1" hangingPunct="1">
              <a:lnSpc>
                <a:spcPct val="90000"/>
              </a:lnSpc>
              <a:defRPr/>
            </a:pPr>
            <a:endParaRPr lang="en-US" sz="24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2000" fill="hold"/>
                                        <p:tgtEl>
                                          <p:spTgt spid="58370"/>
                                        </p:tgtEl>
                                        <p:attrNameLst>
                                          <p:attrName>ppt_w</p:attrName>
                                        </p:attrNameLst>
                                      </p:cBhvr>
                                      <p:tavLst>
                                        <p:tav tm="0">
                                          <p:val>
                                            <p:strVal val="#ppt_w*2.5"/>
                                          </p:val>
                                        </p:tav>
                                        <p:tav tm="100000">
                                          <p:val>
                                            <p:strVal val="#ppt_w"/>
                                          </p:val>
                                        </p:tav>
                                      </p:tavLst>
                                    </p:anim>
                                    <p:anim calcmode="lin" valueType="num">
                                      <p:cBhvr>
                                        <p:cTn id="8" dur="2000" fill="hold"/>
                                        <p:tgtEl>
                                          <p:spTgt spid="58370"/>
                                        </p:tgtEl>
                                        <p:attrNameLst>
                                          <p:attrName>ppt_h</p:attrName>
                                        </p:attrNameLst>
                                      </p:cBhvr>
                                      <p:tavLst>
                                        <p:tav tm="0">
                                          <p:val>
                                            <p:strVal val="#ppt_h"/>
                                          </p:val>
                                        </p:tav>
                                        <p:tav tm="100000">
                                          <p:val>
                                            <p:strVal val="#ppt_h"/>
                                          </p:val>
                                        </p:tav>
                                      </p:tavLst>
                                    </p:anim>
                                    <p:anim calcmode="lin" valueType="num">
                                      <p:cBhvr>
                                        <p:cTn id="9" dur="2000" fill="hold"/>
                                        <p:tgtEl>
                                          <p:spTgt spid="583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83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83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8371">
                                            <p:txEl>
                                              <p:pRg st="0" end="0"/>
                                            </p:txEl>
                                          </p:spTgt>
                                        </p:tgtEl>
                                        <p:attrNameLst>
                                          <p:attrName>style.visibility</p:attrName>
                                        </p:attrNameLst>
                                      </p:cBhvr>
                                      <p:to>
                                        <p:strVal val="visible"/>
                                      </p:to>
                                    </p:set>
                                    <p:animEffect transition="in" filter="wipe(left)">
                                      <p:cBhvr>
                                        <p:cTn id="16" dur="500"/>
                                        <p:tgtEl>
                                          <p:spTgt spid="583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8371">
                                            <p:txEl>
                                              <p:pRg st="1" end="1"/>
                                            </p:txEl>
                                          </p:spTgt>
                                        </p:tgtEl>
                                        <p:attrNameLst>
                                          <p:attrName>style.visibility</p:attrName>
                                        </p:attrNameLst>
                                      </p:cBhvr>
                                      <p:to>
                                        <p:strVal val="visible"/>
                                      </p:to>
                                    </p:set>
                                    <p:animEffect transition="in" filter="wipe(left)">
                                      <p:cBhvr>
                                        <p:cTn id="21" dur="500"/>
                                        <p:tgtEl>
                                          <p:spTgt spid="5837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8371">
                                            <p:txEl>
                                              <p:pRg st="2" end="2"/>
                                            </p:txEl>
                                          </p:spTgt>
                                        </p:tgtEl>
                                        <p:attrNameLst>
                                          <p:attrName>style.visibility</p:attrName>
                                        </p:attrNameLst>
                                      </p:cBhvr>
                                      <p:to>
                                        <p:strVal val="visible"/>
                                      </p:to>
                                    </p:set>
                                    <p:animEffect transition="in" filter="wipe(left)">
                                      <p:cBhvr>
                                        <p:cTn id="26" dur="500"/>
                                        <p:tgtEl>
                                          <p:spTgt spid="5837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Effect transition="in" filter="wipe(left)">
                                      <p:cBhvr>
                                        <p:cTn id="31" dur="500"/>
                                        <p:tgtEl>
                                          <p:spTgt spid="5837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8371">
                                            <p:txEl>
                                              <p:pRg st="5" end="5"/>
                                            </p:txEl>
                                          </p:spTgt>
                                        </p:tgtEl>
                                        <p:attrNameLst>
                                          <p:attrName>style.visibility</p:attrName>
                                        </p:attrNameLst>
                                      </p:cBhvr>
                                      <p:to>
                                        <p:strVal val="visible"/>
                                      </p:to>
                                    </p:set>
                                    <p:animEffect transition="in" filter="wipe(left)">
                                      <p:cBhvr>
                                        <p:cTn id="36" dur="500"/>
                                        <p:tgtEl>
                                          <p:spTgt spid="5837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8371">
                                            <p:txEl>
                                              <p:pRg st="6" end="6"/>
                                            </p:txEl>
                                          </p:spTgt>
                                        </p:tgtEl>
                                        <p:attrNameLst>
                                          <p:attrName>style.visibility</p:attrName>
                                        </p:attrNameLst>
                                      </p:cBhvr>
                                      <p:to>
                                        <p:strVal val="visible"/>
                                      </p:to>
                                    </p:set>
                                    <p:animEffect transition="in" filter="wipe(left)">
                                      <p:cBhvr>
                                        <p:cTn id="41" dur="500"/>
                                        <p:tgtEl>
                                          <p:spTgt spid="5837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8371">
                                            <p:txEl>
                                              <p:pRg st="7" end="7"/>
                                            </p:txEl>
                                          </p:spTgt>
                                        </p:tgtEl>
                                        <p:attrNameLst>
                                          <p:attrName>style.visibility</p:attrName>
                                        </p:attrNameLst>
                                      </p:cBhvr>
                                      <p:to>
                                        <p:strVal val="visible"/>
                                      </p:to>
                                    </p:set>
                                    <p:animEffect transition="in" filter="wipe(left)">
                                      <p:cBhvr>
                                        <p:cTn id="46" dur="500"/>
                                        <p:tgtEl>
                                          <p:spTgt spid="58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algn="l" eaLnBrk="1" hangingPunct="1">
              <a:defRPr/>
            </a:pPr>
            <a:r>
              <a:rPr lang="en-US" i="1" smtClean="0">
                <a:solidFill>
                  <a:schemeClr val="bg1"/>
                </a:solidFill>
                <a:effectLst>
                  <a:outerShdw blurRad="38100" dist="38100" dir="2700000" algn="tl">
                    <a:srgbClr val="C0C0C0"/>
                  </a:outerShdw>
                </a:effectLst>
                <a:latin typeface="Arial Black" panose="020B0A04020102020204" pitchFamily="34" charset="0"/>
              </a:rPr>
              <a:t>What do people want?</a:t>
            </a:r>
          </a:p>
        </p:txBody>
      </p:sp>
      <p:sp>
        <p:nvSpPr>
          <p:cNvPr id="60419" name="Rectangle 3"/>
          <p:cNvSpPr>
            <a:spLocks noGrp="1" noChangeArrowheads="1"/>
          </p:cNvSpPr>
          <p:nvPr>
            <p:ph type="body" idx="4294967295"/>
          </p:nvPr>
        </p:nvSpPr>
        <p:spPr/>
        <p:txBody>
          <a:bodyPr/>
          <a:lstStyle/>
          <a:p>
            <a:pPr eaLnBrk="1" hangingPunct="1">
              <a:lnSpc>
                <a:spcPct val="90000"/>
              </a:lnSpc>
              <a:defRPr/>
            </a:pPr>
            <a:r>
              <a:rPr lang="en-US" sz="2800" b="1" smtClean="0">
                <a:solidFill>
                  <a:schemeClr val="bg1"/>
                </a:solidFill>
                <a:effectLst>
                  <a:outerShdw blurRad="38100" dist="38100" dir="2700000" algn="tl">
                    <a:srgbClr val="C0C0C0"/>
                  </a:outerShdw>
                </a:effectLst>
              </a:rPr>
              <a:t>Pleasure</a:t>
            </a:r>
          </a:p>
          <a:p>
            <a:pPr eaLnBrk="1" hangingPunct="1">
              <a:lnSpc>
                <a:spcPct val="90000"/>
              </a:lnSpc>
              <a:defRPr/>
            </a:pPr>
            <a:r>
              <a:rPr lang="en-US" sz="2800" b="1" smtClean="0">
                <a:solidFill>
                  <a:schemeClr val="bg1"/>
                </a:solidFill>
                <a:effectLst>
                  <a:outerShdw blurRad="38100" dist="38100" dir="2700000" algn="tl">
                    <a:srgbClr val="C0C0C0"/>
                  </a:outerShdw>
                </a:effectLst>
              </a:rPr>
              <a:t>Success: wealth, fame, power</a:t>
            </a:r>
          </a:p>
          <a:p>
            <a:pPr eaLnBrk="1" hangingPunct="1">
              <a:lnSpc>
                <a:spcPct val="90000"/>
              </a:lnSpc>
              <a:defRPr/>
            </a:pPr>
            <a:r>
              <a:rPr lang="en-US" sz="2800" b="1" smtClean="0">
                <a:solidFill>
                  <a:schemeClr val="bg1"/>
                </a:solidFill>
                <a:effectLst>
                  <a:outerShdw blurRad="38100" dist="38100" dir="2700000" algn="tl">
                    <a:srgbClr val="C0C0C0"/>
                  </a:outerShdw>
                </a:effectLst>
              </a:rPr>
              <a:t>Duty</a:t>
            </a:r>
          </a:p>
          <a:p>
            <a:pPr eaLnBrk="1" hangingPunct="1">
              <a:lnSpc>
                <a:spcPct val="90000"/>
              </a:lnSpc>
              <a:defRPr/>
            </a:pPr>
            <a:r>
              <a:rPr lang="en-US" sz="2800" b="1" smtClean="0">
                <a:solidFill>
                  <a:schemeClr val="bg1"/>
                </a:solidFill>
                <a:effectLst>
                  <a:outerShdw blurRad="38100" dist="38100" dir="2700000" algn="tl">
                    <a:srgbClr val="C0C0C0"/>
                  </a:outerShdw>
                </a:effectLst>
              </a:rPr>
              <a:t>Liberation (</a:t>
            </a:r>
            <a:r>
              <a:rPr lang="en-US" sz="2800" b="1" i="1" smtClean="0">
                <a:solidFill>
                  <a:schemeClr val="bg1"/>
                </a:solidFill>
                <a:effectLst>
                  <a:outerShdw blurRad="38100" dist="38100" dir="2700000" algn="tl">
                    <a:srgbClr val="C0C0C0"/>
                  </a:outerShdw>
                </a:effectLst>
              </a:rPr>
              <a:t>moksha</a:t>
            </a:r>
            <a:r>
              <a:rPr lang="en-US" sz="2800" b="1" smtClean="0">
                <a:solidFill>
                  <a:schemeClr val="bg1"/>
                </a:solidFill>
                <a:effectLst>
                  <a:outerShdw blurRad="38100" dist="38100" dir="2700000" algn="tl">
                    <a:srgbClr val="C0C0C0"/>
                  </a:outerShdw>
                </a:effectLst>
              </a:rPr>
              <a:t>)</a:t>
            </a:r>
          </a:p>
          <a:p>
            <a:pPr lvl="1" eaLnBrk="1" hangingPunct="1">
              <a:lnSpc>
                <a:spcPct val="90000"/>
              </a:lnSpc>
              <a:defRPr/>
            </a:pPr>
            <a:r>
              <a:rPr lang="en-US" sz="2000" b="1" smtClean="0">
                <a:solidFill>
                  <a:schemeClr val="bg1"/>
                </a:solidFill>
                <a:effectLst>
                  <a:outerShdw blurRad="38100" dist="38100" dir="2700000" algn="tl">
                    <a:srgbClr val="C0C0C0"/>
                  </a:outerShdw>
                </a:effectLst>
              </a:rPr>
              <a:t> “Liberation from the cycle of existence (samsara) often identified with a state of knowledge in which the phenomenal world and its concerns are shut out in favor of a mystical identification with the ultimate, changeless ground of all things.”</a:t>
            </a:r>
            <a:r>
              <a:rPr lang="en-US" sz="2000" b="1" i="1" smtClean="0">
                <a:solidFill>
                  <a:schemeClr val="bg1"/>
                </a:solidFill>
                <a:effectLst>
                  <a:outerShdw blurRad="38100" dist="38100" dir="2700000" algn="tl">
                    <a:srgbClr val="C0C0C0"/>
                  </a:outerShdw>
                </a:effectLst>
              </a:rPr>
              <a:t>--Oxford Dictionary of Philosophy</a:t>
            </a:r>
          </a:p>
          <a:p>
            <a:pPr lvl="1" eaLnBrk="1" hangingPunct="1">
              <a:lnSpc>
                <a:spcPct val="90000"/>
              </a:lnSpc>
              <a:defRPr/>
            </a:pPr>
            <a:r>
              <a:rPr lang="en-US" sz="2000" b="1" smtClean="0">
                <a:solidFill>
                  <a:schemeClr val="bg1"/>
                </a:solidFill>
                <a:effectLst>
                  <a:outerShdw blurRad="38100" dist="38100" dir="2700000" algn="tl">
                    <a:srgbClr val="C0C0C0"/>
                  </a:outerShdw>
                </a:effectLst>
              </a:rPr>
              <a:t>“release from the finitude that restricts us from the limitless being, consciousness, and bliss our hearts desire”--Huston Smith</a:t>
            </a:r>
            <a:endParaRPr lang="en-US" sz="24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2000" fill="hold"/>
                                        <p:tgtEl>
                                          <p:spTgt spid="60418"/>
                                        </p:tgtEl>
                                        <p:attrNameLst>
                                          <p:attrName>ppt_w</p:attrName>
                                        </p:attrNameLst>
                                      </p:cBhvr>
                                      <p:tavLst>
                                        <p:tav tm="0">
                                          <p:val>
                                            <p:strVal val="#ppt_w*2.5"/>
                                          </p:val>
                                        </p:tav>
                                        <p:tav tm="100000">
                                          <p:val>
                                            <p:strVal val="#ppt_w"/>
                                          </p:val>
                                        </p:tav>
                                      </p:tavLst>
                                    </p:anim>
                                    <p:anim calcmode="lin" valueType="num">
                                      <p:cBhvr>
                                        <p:cTn id="8" dur="2000" fill="hold"/>
                                        <p:tgtEl>
                                          <p:spTgt spid="60418"/>
                                        </p:tgtEl>
                                        <p:attrNameLst>
                                          <p:attrName>ppt_h</p:attrName>
                                        </p:attrNameLst>
                                      </p:cBhvr>
                                      <p:tavLst>
                                        <p:tav tm="0">
                                          <p:val>
                                            <p:strVal val="#ppt_h"/>
                                          </p:val>
                                        </p:tav>
                                        <p:tav tm="100000">
                                          <p:val>
                                            <p:strVal val="#ppt_h"/>
                                          </p:val>
                                        </p:tav>
                                      </p:tavLst>
                                    </p:anim>
                                    <p:anim calcmode="lin" valueType="num">
                                      <p:cBhvr>
                                        <p:cTn id="9" dur="2000" fill="hold"/>
                                        <p:tgtEl>
                                          <p:spTgt spid="604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04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04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0419">
                                            <p:txEl>
                                              <p:pRg st="0" end="0"/>
                                            </p:txEl>
                                          </p:spTgt>
                                        </p:tgtEl>
                                        <p:attrNameLst>
                                          <p:attrName>style.visibility</p:attrName>
                                        </p:attrNameLst>
                                      </p:cBhvr>
                                      <p:to>
                                        <p:strVal val="visible"/>
                                      </p:to>
                                    </p:set>
                                    <p:animEffect transition="in" filter="wipe(left)">
                                      <p:cBhvr>
                                        <p:cTn id="16" dur="500"/>
                                        <p:tgtEl>
                                          <p:spTgt spid="604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0419">
                                            <p:txEl>
                                              <p:pRg st="1" end="1"/>
                                            </p:txEl>
                                          </p:spTgt>
                                        </p:tgtEl>
                                        <p:attrNameLst>
                                          <p:attrName>style.visibility</p:attrName>
                                        </p:attrNameLst>
                                      </p:cBhvr>
                                      <p:to>
                                        <p:strVal val="visible"/>
                                      </p:to>
                                    </p:set>
                                    <p:animEffect transition="in" filter="wipe(left)">
                                      <p:cBhvr>
                                        <p:cTn id="21" dur="500"/>
                                        <p:tgtEl>
                                          <p:spTgt spid="604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419">
                                            <p:txEl>
                                              <p:pRg st="2" end="2"/>
                                            </p:txEl>
                                          </p:spTgt>
                                        </p:tgtEl>
                                        <p:attrNameLst>
                                          <p:attrName>style.visibility</p:attrName>
                                        </p:attrNameLst>
                                      </p:cBhvr>
                                      <p:to>
                                        <p:strVal val="visible"/>
                                      </p:to>
                                    </p:set>
                                    <p:animEffect transition="in" filter="wipe(left)">
                                      <p:cBhvr>
                                        <p:cTn id="26" dur="500"/>
                                        <p:tgtEl>
                                          <p:spTgt spid="604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0419">
                                            <p:txEl>
                                              <p:pRg st="3" end="3"/>
                                            </p:txEl>
                                          </p:spTgt>
                                        </p:tgtEl>
                                        <p:attrNameLst>
                                          <p:attrName>style.visibility</p:attrName>
                                        </p:attrNameLst>
                                      </p:cBhvr>
                                      <p:to>
                                        <p:strVal val="visible"/>
                                      </p:to>
                                    </p:set>
                                    <p:animEffect transition="in" filter="wipe(left)">
                                      <p:cBhvr>
                                        <p:cTn id="31" dur="500"/>
                                        <p:tgtEl>
                                          <p:spTgt spid="60419">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0419">
                                            <p:txEl>
                                              <p:pRg st="4" end="4"/>
                                            </p:txEl>
                                          </p:spTgt>
                                        </p:tgtEl>
                                        <p:attrNameLst>
                                          <p:attrName>style.visibility</p:attrName>
                                        </p:attrNameLst>
                                      </p:cBhvr>
                                      <p:to>
                                        <p:strVal val="visible"/>
                                      </p:to>
                                    </p:set>
                                    <p:animEffect transition="in" filter="wipe(left)">
                                      <p:cBhvr>
                                        <p:cTn id="34" dur="500"/>
                                        <p:tgtEl>
                                          <p:spTgt spid="60419">
                                            <p:txEl>
                                              <p:pRg st="4" end="4"/>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Effect transition="in" filter="wipe(left)">
                                      <p:cBhvr>
                                        <p:cTn id="37"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0" y="1600200"/>
            <a:ext cx="9144000" cy="4648200"/>
          </a:xfrm>
        </p:spPr>
        <p:txBody>
          <a:bodyPr/>
          <a:lstStyle/>
          <a:p>
            <a:pPr eaLnBrk="1" hangingPunct="1">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pain (physical &amp; psychological)</a:t>
            </a:r>
          </a:p>
          <a:p>
            <a:pPr eaLnBrk="1" hangingPunct="1">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ignorance</a:t>
            </a:r>
          </a:p>
          <a:p>
            <a:pPr eaLnBrk="1" hangingPunct="1">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restricted being</a:t>
            </a:r>
          </a:p>
        </p:txBody>
      </p:sp>
      <p:sp>
        <p:nvSpPr>
          <p:cNvPr id="39939" name="WordArt 4"/>
          <p:cNvSpPr>
            <a:spLocks noChangeArrowheads="1" noChangeShapeType="1" noTextEdit="1"/>
          </p:cNvSpPr>
          <p:nvPr/>
        </p:nvSpPr>
        <p:spPr bwMode="auto">
          <a:xfrm>
            <a:off x="685800" y="381000"/>
            <a:ext cx="8001000" cy="8636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US" sz="3600" kern="10">
                <a:ln w="9525">
                  <a:round/>
                  <a:headEnd/>
                  <a:tailEnd/>
                </a:ln>
                <a:gradFill rotWithShape="1">
                  <a:gsLst>
                    <a:gs pos="0">
                      <a:srgbClr val="FFFFCC"/>
                    </a:gs>
                    <a:gs pos="100000">
                      <a:srgbClr val="FF9999"/>
                    </a:gs>
                  </a:gsLst>
                  <a:lin ang="5400000" scaled="1"/>
                </a:gradFill>
                <a:latin typeface="Arial Black" panose="020B0A04020102020204" pitchFamily="34" charset="0"/>
              </a:rPr>
              <a:t>Life’s Limitations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685800" y="228600"/>
            <a:ext cx="7772400" cy="1143000"/>
          </a:xfrm>
          <a:solidFill>
            <a:schemeClr val="bg1"/>
          </a:solidFill>
        </p:spPr>
        <p:txBody>
          <a:bodyPr/>
          <a:lstStyle/>
          <a:p>
            <a:pPr eaLnBrk="1" hangingPunct="1">
              <a:defRPr/>
            </a:pPr>
            <a:r>
              <a:rPr lang="en-US" sz="7200" i="1" smtClean="0">
                <a:effectLst>
                  <a:outerShdw blurRad="38100" dist="38100" dir="2700000" algn="tl">
                    <a:srgbClr val="C0C0C0"/>
                  </a:outerShdw>
                </a:effectLst>
                <a:latin typeface="Arial Black" panose="020B0A04020102020204" pitchFamily="34" charset="0"/>
              </a:rPr>
              <a:t>Four Paths</a:t>
            </a:r>
          </a:p>
        </p:txBody>
      </p:sp>
      <p:graphicFrame>
        <p:nvGraphicFramePr>
          <p:cNvPr id="64534" name="Group 22"/>
          <p:cNvGraphicFramePr>
            <a:graphicFrameLocks noGrp="1"/>
          </p:cNvGraphicFramePr>
          <p:nvPr/>
        </p:nvGraphicFramePr>
        <p:xfrm>
          <a:off x="228600" y="1524000"/>
          <a:ext cx="8763000" cy="4633913"/>
        </p:xfrm>
        <a:graphic>
          <a:graphicData uri="http://schemas.openxmlformats.org/drawingml/2006/table">
            <a:tbl>
              <a:tblPr/>
              <a:tblGrid>
                <a:gridCol w="4586288"/>
                <a:gridCol w="4176712"/>
              </a:tblGrid>
              <a:tr h="10304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reflective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through knowledge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Jnana (yoga)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emotional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through love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bhakti (yoga)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4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active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through work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karma (yoga)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53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experimental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through experiment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raja (yoga)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outerShdw blurRad="38100" dist="38100" dir="2700000" algn="tl">
                              <a:srgbClr val="C0C0C0"/>
                            </a:outerShdw>
                          </a:effectLst>
                          <a:latin typeface="Arial" panose="020B0604020202020204" pitchFamily="34" charset="0"/>
                        </a:rPr>
                        <a:t>[hatha]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4514">
                                            <p:txEl>
                                              <p:charRg st="4294967295" end="4294967295"/>
                                            </p:txEl>
                                          </p:spTgt>
                                        </p:tgtEl>
                                        <p:attrNameLst>
                                          <p:attrName>style.visibility</p:attrName>
                                        </p:attrNameLst>
                                      </p:cBhvr>
                                      <p:to>
                                        <p:strVal val="visible"/>
                                      </p:to>
                                    </p:set>
                                    <p:anim calcmode="lin" valueType="num">
                                      <p:cBhvr>
                                        <p:cTn id="7" dur="2000" fill="hold"/>
                                        <p:tgtEl>
                                          <p:spTgt spid="64514">
                                            <p:txEl>
                                              <p:charRg st="4294967295" end="4294967295"/>
                                            </p:txEl>
                                          </p:spTgt>
                                        </p:tgtEl>
                                        <p:attrNameLst>
                                          <p:attrName>ppt_w</p:attrName>
                                        </p:attrNameLst>
                                      </p:cBhvr>
                                      <p:tavLst>
                                        <p:tav tm="0">
                                          <p:val>
                                            <p:strVal val="#ppt_w*2.5"/>
                                          </p:val>
                                        </p:tav>
                                        <p:tav tm="100000">
                                          <p:val>
                                            <p:strVal val="#ppt_w"/>
                                          </p:val>
                                        </p:tav>
                                      </p:tavLst>
                                    </p:anim>
                                    <p:anim calcmode="lin" valueType="num">
                                      <p:cBhvr>
                                        <p:cTn id="8" dur="2000" fill="hold"/>
                                        <p:tgtEl>
                                          <p:spTgt spid="64514">
                                            <p:txEl>
                                              <p:charRg st="4294967295" end="4294967295"/>
                                            </p:txEl>
                                          </p:spTgt>
                                        </p:tgtEl>
                                        <p:attrNameLst>
                                          <p:attrName>ppt_h</p:attrName>
                                        </p:attrNameLst>
                                      </p:cBhvr>
                                      <p:tavLst>
                                        <p:tav tm="0">
                                          <p:val>
                                            <p:strVal val="#ppt_h"/>
                                          </p:val>
                                        </p:tav>
                                        <p:tav tm="100000">
                                          <p:val>
                                            <p:strVal val="#ppt_h"/>
                                          </p:val>
                                        </p:tav>
                                      </p:tavLst>
                                    </p:anim>
                                    <p:anim calcmode="lin" valueType="num">
                                      <p:cBhvr>
                                        <p:cTn id="9" dur="2000" fill="hold"/>
                                        <p:tgtEl>
                                          <p:spTgt spid="64514">
                                            <p:txEl>
                                              <p:charRg st="4294967295" end="4294967295"/>
                                            </p:txEl>
                                          </p:spTgt>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4514">
                                            <p:txEl>
                                              <p:charRg st="4294967295" end="4294967295"/>
                                            </p:txEl>
                                          </p:spTgt>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451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nvSpPr>
        <p:spPr bwMode="auto">
          <a:xfrm>
            <a:off x="3124200" y="6096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i="1">
                <a:solidFill>
                  <a:schemeClr val="bg1"/>
                </a:solidFill>
              </a:rPr>
              <a:t>~Chandogya Upanishad</a:t>
            </a:r>
          </a:p>
          <a:p>
            <a:pPr algn="ctr">
              <a:spcBef>
                <a:spcPct val="0"/>
              </a:spcBef>
              <a:buFontTx/>
              <a:buNone/>
            </a:pPr>
            <a:endParaRPr lang="en-US" altLang="en-US" sz="2400"/>
          </a:p>
        </p:txBody>
      </p:sp>
      <p:sp>
        <p:nvSpPr>
          <p:cNvPr id="3075" name="Rectangle 6"/>
          <p:cNvSpPr>
            <a:spLocks noGrp="1" noChangeArrowheads="1"/>
          </p:cNvSpPr>
          <p:nvPr>
            <p:ph type="title" idx="4294967295"/>
          </p:nvPr>
        </p:nvSpPr>
        <p:spPr>
          <a:xfrm>
            <a:off x="0" y="76200"/>
            <a:ext cx="9144000" cy="6096000"/>
          </a:xfrm>
        </p:spPr>
        <p:txBody>
          <a:bodyPr/>
          <a:lstStyle/>
          <a:p>
            <a:pPr algn="l" eaLnBrk="1" hangingPunct="1">
              <a:defRPr/>
            </a:pPr>
            <a:r>
              <a:rPr lang="en-US" sz="3600" b="1" smtClean="0">
                <a:solidFill>
                  <a:schemeClr val="bg1"/>
                </a:solidFill>
                <a:effectLst>
                  <a:outerShdw blurRad="38100" dist="38100" dir="2700000" algn="tl">
                    <a:srgbClr val="808080"/>
                  </a:outerShdw>
                </a:effectLst>
              </a:rPr>
              <a:t>“In the beginning there was Existence alone--One only, without a second.  He, the One, thought to himself: Let me be many, let me grow forth.  Thus out of himself he projected the universe, and having projected out of himself the universe, he entered every being.  All that is has its self in him alone.  Of all things he is the subtle essence.  He is the truth.  He is the self.  And that....THAT ART THOU.”</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2000" fill="hold"/>
                                        <p:tgtEl>
                                          <p:spTgt spid="3075"/>
                                        </p:tgtEl>
                                        <p:attrNameLst>
                                          <p:attrName>ppt_w</p:attrName>
                                        </p:attrNameLst>
                                      </p:cBhvr>
                                      <p:tavLst>
                                        <p:tav tm="0">
                                          <p:val>
                                            <p:strVal val="#ppt_w*2.5"/>
                                          </p:val>
                                        </p:tav>
                                        <p:tav tm="100000">
                                          <p:val>
                                            <p:strVal val="#ppt_w"/>
                                          </p:val>
                                        </p:tav>
                                      </p:tavLst>
                                    </p:anim>
                                    <p:anim calcmode="lin" valueType="num">
                                      <p:cBhvr>
                                        <p:cTn id="8" dur="2000" fill="hold"/>
                                        <p:tgtEl>
                                          <p:spTgt spid="3075"/>
                                        </p:tgtEl>
                                        <p:attrNameLst>
                                          <p:attrName>ppt_h</p:attrName>
                                        </p:attrNameLst>
                                      </p:cBhvr>
                                      <p:tavLst>
                                        <p:tav tm="0">
                                          <p:val>
                                            <p:strVal val="#ppt_h"/>
                                          </p:val>
                                        </p:tav>
                                        <p:tav tm="100000">
                                          <p:val>
                                            <p:strVal val="#ppt_h"/>
                                          </p:val>
                                        </p:tav>
                                      </p:tavLst>
                                    </p:anim>
                                    <p:anim calcmode="lin" valueType="num">
                                      <p:cBhvr>
                                        <p:cTn id="9" dur="2000" fill="hold"/>
                                        <p:tgtEl>
                                          <p:spTgt spid="3075"/>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075"/>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1143000"/>
            <a:ext cx="9144000" cy="5715000"/>
          </a:xfrm>
        </p:spPr>
        <p:txBody>
          <a:bodyPr/>
          <a:lstStyle/>
          <a:p>
            <a:pPr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Cultivate habits of:</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non-injury</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truthfulness</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non-stealing</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self-control</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cleanliness</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contentment</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self-discipline</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compelling desire</a:t>
            </a:r>
            <a:r>
              <a:rPr lang="en-US" smtClean="0"/>
              <a:t> </a:t>
            </a:r>
          </a:p>
        </p:txBody>
      </p:sp>
      <p:sp>
        <p:nvSpPr>
          <p:cNvPr id="44035" name="WordArt 4"/>
          <p:cNvSpPr>
            <a:spLocks noChangeArrowheads="1" noChangeShapeType="1" noTextEdit="1"/>
          </p:cNvSpPr>
          <p:nvPr/>
        </p:nvSpPr>
        <p:spPr bwMode="auto">
          <a:xfrm>
            <a:off x="76200" y="76200"/>
            <a:ext cx="89154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Black" panose="020B0A04020102020204" pitchFamily="34" charset="0"/>
              </a:rPr>
              <a:t>Common Preliminary Commitments</a:t>
            </a:r>
          </a:p>
        </p:txBody>
      </p:sp>
      <p:pic>
        <p:nvPicPr>
          <p:cNvPr id="44036" name="Picture 6" descr="MC90039060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295400"/>
            <a:ext cx="32051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wipe(left)">
                                      <p:cBhvr>
                                        <p:cTn id="10" dur="500"/>
                                        <p:tgtEl>
                                          <p:spTgt spid="6656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animEffect transition="in" filter="wipe(left)">
                                      <p:cBhvr>
                                        <p:cTn id="13" dur="500"/>
                                        <p:tgtEl>
                                          <p:spTgt spid="6656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6563">
                                            <p:txEl>
                                              <p:pRg st="3" end="3"/>
                                            </p:txEl>
                                          </p:spTgt>
                                        </p:tgtEl>
                                        <p:attrNameLst>
                                          <p:attrName>style.visibility</p:attrName>
                                        </p:attrNameLst>
                                      </p:cBhvr>
                                      <p:to>
                                        <p:strVal val="visible"/>
                                      </p:to>
                                    </p:set>
                                    <p:animEffect transition="in" filter="wipe(left)">
                                      <p:cBhvr>
                                        <p:cTn id="16" dur="500"/>
                                        <p:tgtEl>
                                          <p:spTgt spid="6656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Effect transition="in" filter="wipe(left)">
                                      <p:cBhvr>
                                        <p:cTn id="19" dur="500"/>
                                        <p:tgtEl>
                                          <p:spTgt spid="6656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6563">
                                            <p:txEl>
                                              <p:pRg st="5" end="5"/>
                                            </p:txEl>
                                          </p:spTgt>
                                        </p:tgtEl>
                                        <p:attrNameLst>
                                          <p:attrName>style.visibility</p:attrName>
                                        </p:attrNameLst>
                                      </p:cBhvr>
                                      <p:to>
                                        <p:strVal val="visible"/>
                                      </p:to>
                                    </p:set>
                                    <p:animEffect transition="in" filter="wipe(left)">
                                      <p:cBhvr>
                                        <p:cTn id="22" dur="500"/>
                                        <p:tgtEl>
                                          <p:spTgt spid="6656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6563">
                                            <p:txEl>
                                              <p:pRg st="6" end="6"/>
                                            </p:txEl>
                                          </p:spTgt>
                                        </p:tgtEl>
                                        <p:attrNameLst>
                                          <p:attrName>style.visibility</p:attrName>
                                        </p:attrNameLst>
                                      </p:cBhvr>
                                      <p:to>
                                        <p:strVal val="visible"/>
                                      </p:to>
                                    </p:set>
                                    <p:animEffect transition="in" filter="wipe(left)">
                                      <p:cBhvr>
                                        <p:cTn id="25" dur="500"/>
                                        <p:tgtEl>
                                          <p:spTgt spid="6656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6563">
                                            <p:txEl>
                                              <p:pRg st="7" end="7"/>
                                            </p:txEl>
                                          </p:spTgt>
                                        </p:tgtEl>
                                        <p:attrNameLst>
                                          <p:attrName>style.visibility</p:attrName>
                                        </p:attrNameLst>
                                      </p:cBhvr>
                                      <p:to>
                                        <p:strVal val="visible"/>
                                      </p:to>
                                    </p:set>
                                    <p:animEffect transition="in" filter="wipe(left)">
                                      <p:cBhvr>
                                        <p:cTn id="28" dur="500"/>
                                        <p:tgtEl>
                                          <p:spTgt spid="6656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6563">
                                            <p:txEl>
                                              <p:pRg st="8" end="8"/>
                                            </p:txEl>
                                          </p:spTgt>
                                        </p:tgtEl>
                                        <p:attrNameLst>
                                          <p:attrName>style.visibility</p:attrName>
                                        </p:attrNameLst>
                                      </p:cBhvr>
                                      <p:to>
                                        <p:strVal val="visible"/>
                                      </p:to>
                                    </p:set>
                                    <p:animEffect transition="in" filter="wipe(left)">
                                      <p:cBhvr>
                                        <p:cTn id="31" dur="500"/>
                                        <p:tgtEl>
                                          <p:spTgt spid="66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nvSpPr>
        <p:spPr bwMode="auto">
          <a:xfrm>
            <a:off x="4572000" y="60198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3600" b="1" i="1" smtClean="0">
                <a:solidFill>
                  <a:schemeClr val="bg1"/>
                </a:solidFill>
                <a:effectLst>
                  <a:outerShdw blurRad="38100" dist="38100" dir="2700000" algn="tl">
                    <a:srgbClr val="808080"/>
                  </a:outerShdw>
                </a:effectLst>
              </a:rPr>
              <a:t>~Bhagavad Gita</a:t>
            </a:r>
          </a:p>
        </p:txBody>
      </p:sp>
      <p:sp>
        <p:nvSpPr>
          <p:cNvPr id="4099" name="Rectangle 6"/>
          <p:cNvSpPr>
            <a:spLocks noGrp="1" noChangeArrowheads="1"/>
          </p:cNvSpPr>
          <p:nvPr>
            <p:ph type="title" idx="4294967295"/>
          </p:nvPr>
        </p:nvSpPr>
        <p:spPr>
          <a:xfrm>
            <a:off x="0" y="0"/>
            <a:ext cx="9144000" cy="6324600"/>
          </a:xfrm>
        </p:spPr>
        <p:txBody>
          <a:bodyPr/>
          <a:lstStyle/>
          <a:p>
            <a:pPr algn="l" eaLnBrk="1" hangingPunct="1">
              <a:lnSpc>
                <a:spcPct val="90000"/>
              </a:lnSpc>
              <a:defRPr/>
            </a:pPr>
            <a:r>
              <a:rPr lang="en-US" sz="3600" b="1" smtClean="0">
                <a:solidFill>
                  <a:schemeClr val="bg1"/>
                </a:solidFill>
                <a:effectLst>
                  <a:outerShdw blurRad="38100" dist="38100" dir="2700000" algn="tl">
                    <a:srgbClr val="808080"/>
                  </a:outerShdw>
                </a:effectLst>
              </a:rPr>
              <a:t>“There is no truth superior to Me.  Everything rests upon Me, as pearls are strung on a thread....</a:t>
            </a:r>
            <a:br>
              <a:rPr lang="en-US" sz="3600" b="1" smtClean="0">
                <a:solidFill>
                  <a:schemeClr val="bg1"/>
                </a:solidFill>
                <a:effectLst>
                  <a:outerShdw blurRad="38100" dist="38100" dir="2700000" algn="tl">
                    <a:srgbClr val="808080"/>
                  </a:outerShdw>
                </a:effectLst>
              </a:rPr>
            </a:br>
            <a:r>
              <a:rPr lang="en-US" sz="3600" b="1" smtClean="0">
                <a:solidFill>
                  <a:schemeClr val="bg1"/>
                </a:solidFill>
                <a:effectLst>
                  <a:outerShdw blurRad="38100" dist="38100" dir="2700000" algn="tl">
                    <a:srgbClr val="808080"/>
                  </a:outerShdw>
                </a:effectLst>
              </a:rPr>
              <a:t>I am the taste of water, the light of the sun and the moon, the syllable </a:t>
            </a:r>
            <a:r>
              <a:rPr lang="en-US" sz="3600" b="1" i="1" smtClean="0">
                <a:solidFill>
                  <a:schemeClr val="bg1"/>
                </a:solidFill>
                <a:effectLst>
                  <a:outerShdw blurRad="38100" dist="38100" dir="2700000" algn="tl">
                    <a:srgbClr val="808080"/>
                  </a:outerShdw>
                </a:effectLst>
              </a:rPr>
              <a:t>om</a:t>
            </a:r>
            <a:r>
              <a:rPr lang="en-US" sz="3600" b="1" smtClean="0">
                <a:solidFill>
                  <a:schemeClr val="bg1"/>
                </a:solidFill>
                <a:effectLst>
                  <a:outerShdw blurRad="38100" dist="38100" dir="2700000" algn="tl">
                    <a:srgbClr val="808080"/>
                  </a:outerShdw>
                </a:effectLst>
              </a:rPr>
              <a:t> in Vedic mantras; I am the sound in ether and ability in man....All states of being--goodness, passion, or ignorance--are manifested by My energy.  I am, in one sense, everything--but I am independent.  I am not under the modes of this material nature.”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2000" fill="hold"/>
                                        <p:tgtEl>
                                          <p:spTgt spid="4099"/>
                                        </p:tgtEl>
                                        <p:attrNameLst>
                                          <p:attrName>ppt_w</p:attrName>
                                        </p:attrNameLst>
                                      </p:cBhvr>
                                      <p:tavLst>
                                        <p:tav tm="0">
                                          <p:val>
                                            <p:strVal val="#ppt_w*2.5"/>
                                          </p:val>
                                        </p:tav>
                                        <p:tav tm="100000">
                                          <p:val>
                                            <p:strVal val="#ppt_w"/>
                                          </p:val>
                                        </p:tav>
                                      </p:tavLst>
                                    </p:anim>
                                    <p:anim calcmode="lin" valueType="num">
                                      <p:cBhvr>
                                        <p:cTn id="8" dur="2000" fill="hold"/>
                                        <p:tgtEl>
                                          <p:spTgt spid="4099"/>
                                        </p:tgtEl>
                                        <p:attrNameLst>
                                          <p:attrName>ppt_h</p:attrName>
                                        </p:attrNameLst>
                                      </p:cBhvr>
                                      <p:tavLst>
                                        <p:tav tm="0">
                                          <p:val>
                                            <p:strVal val="#ppt_h"/>
                                          </p:val>
                                        </p:tav>
                                        <p:tav tm="100000">
                                          <p:val>
                                            <p:strVal val="#ppt_h"/>
                                          </p:val>
                                        </p:tav>
                                      </p:tavLst>
                                    </p:anim>
                                    <p:anim calcmode="lin" valueType="num">
                                      <p:cBhvr>
                                        <p:cTn id="9" dur="2000" fill="hold"/>
                                        <p:tgtEl>
                                          <p:spTgt spid="4099"/>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099"/>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76200" y="1143000"/>
            <a:ext cx="3048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defRPr/>
            </a:pPr>
            <a:r>
              <a:rPr lang="en-US" sz="2400" b="1" smtClean="0">
                <a:solidFill>
                  <a:schemeClr val="bg1"/>
                </a:solidFill>
                <a:effectLst>
                  <a:outerShdw blurRad="38100" dist="38100" dir="2700000" algn="tl">
                    <a:srgbClr val="C0C0C0"/>
                  </a:outerShdw>
                </a:effectLst>
              </a:rPr>
              <a:t>c. 8000-6000 BCE </a:t>
            </a:r>
          </a:p>
          <a:p>
            <a:pPr algn="r">
              <a:spcBef>
                <a:spcPct val="0"/>
              </a:spcBef>
              <a:buFontTx/>
              <a:buNone/>
              <a:defRPr/>
            </a:pPr>
            <a:r>
              <a:rPr lang="en-US" sz="2400" b="1" smtClean="0">
                <a:solidFill>
                  <a:schemeClr val="bg1"/>
                </a:solidFill>
                <a:effectLst>
                  <a:outerShdw blurRad="38100" dist="38100" dir="2700000" algn="tl">
                    <a:srgbClr val="C0C0C0"/>
                  </a:outerShdw>
                </a:effectLst>
              </a:rPr>
              <a:t>c. 2500-1500</a:t>
            </a:r>
          </a:p>
          <a:p>
            <a:pPr algn="r">
              <a:spcBef>
                <a:spcPct val="0"/>
              </a:spcBef>
              <a:buFontTx/>
              <a:buNone/>
              <a:defRPr/>
            </a:pPr>
            <a:r>
              <a:rPr lang="en-US" sz="2400" b="1" smtClean="0">
                <a:solidFill>
                  <a:schemeClr val="bg1"/>
                </a:solidFill>
                <a:effectLst>
                  <a:outerShdw blurRad="38100" dist="38100" dir="2700000" algn="tl">
                    <a:srgbClr val="C0C0C0"/>
                  </a:outerShdw>
                </a:effectLst>
              </a:rPr>
              <a:t>c. 2000-900</a:t>
            </a:r>
          </a:p>
          <a:p>
            <a:pPr algn="r">
              <a:spcBef>
                <a:spcPct val="0"/>
              </a:spcBef>
              <a:buFontTx/>
              <a:buNone/>
              <a:defRPr/>
            </a:pPr>
            <a:r>
              <a:rPr lang="en-US" sz="2400" b="1" smtClean="0">
                <a:solidFill>
                  <a:schemeClr val="bg1"/>
                </a:solidFill>
                <a:effectLst>
                  <a:outerShdw blurRad="38100" dist="38100" dir="2700000" algn="tl">
                    <a:srgbClr val="C0C0C0"/>
                  </a:outerShdw>
                </a:effectLst>
              </a:rPr>
              <a:t>c. 1500</a:t>
            </a:r>
          </a:p>
          <a:p>
            <a:pPr algn="r">
              <a:spcBef>
                <a:spcPct val="0"/>
              </a:spcBef>
              <a:buFontTx/>
              <a:buNone/>
              <a:defRPr/>
            </a:pPr>
            <a:r>
              <a:rPr lang="en-US" sz="2400" b="1" smtClean="0">
                <a:solidFill>
                  <a:schemeClr val="bg1"/>
                </a:solidFill>
                <a:effectLst>
                  <a:outerShdw blurRad="38100" dist="38100" dir="2700000" algn="tl">
                    <a:srgbClr val="C0C0C0"/>
                  </a:outerShdw>
                </a:effectLst>
              </a:rPr>
              <a:t>c. 1000-500 BCE</a:t>
            </a:r>
          </a:p>
          <a:p>
            <a:pPr algn="r">
              <a:spcBef>
                <a:spcPct val="0"/>
              </a:spcBef>
              <a:buFontTx/>
              <a:buNone/>
              <a:defRPr/>
            </a:pPr>
            <a:r>
              <a:rPr lang="en-US" sz="2400" b="1" smtClean="0">
                <a:solidFill>
                  <a:schemeClr val="bg1"/>
                </a:solidFill>
                <a:effectLst>
                  <a:outerShdw blurRad="38100" dist="38100" dir="2700000" algn="tl">
                    <a:srgbClr val="C0C0C0"/>
                  </a:outerShdw>
                </a:effectLst>
              </a:rPr>
              <a:t>c. 400 BCE-200 CE</a:t>
            </a:r>
          </a:p>
          <a:p>
            <a:pPr algn="r">
              <a:spcBef>
                <a:spcPct val="0"/>
              </a:spcBef>
              <a:buFontTx/>
              <a:buNone/>
              <a:defRPr/>
            </a:pPr>
            <a:r>
              <a:rPr lang="en-US" sz="2400" b="1" smtClean="0">
                <a:solidFill>
                  <a:schemeClr val="bg1"/>
                </a:solidFill>
                <a:effectLst>
                  <a:outerShdw blurRad="38100" dist="38100" dir="2700000" algn="tl">
                    <a:srgbClr val="C0C0C0"/>
                  </a:outerShdw>
                </a:effectLst>
              </a:rPr>
              <a:t>c. 400 BCE-400 CE</a:t>
            </a:r>
          </a:p>
          <a:p>
            <a:pPr algn="r">
              <a:spcBef>
                <a:spcPct val="0"/>
              </a:spcBef>
              <a:buFontTx/>
              <a:buNone/>
              <a:defRPr/>
            </a:pPr>
            <a:r>
              <a:rPr lang="en-US" sz="2400" b="1" smtClean="0">
                <a:solidFill>
                  <a:schemeClr val="bg1"/>
                </a:solidFill>
                <a:effectLst>
                  <a:outerShdw blurRad="38100" dist="38100" dir="2700000" algn="tl">
                    <a:srgbClr val="C0C0C0"/>
                  </a:outerShdw>
                </a:effectLst>
              </a:rPr>
              <a:t>200 BCE </a:t>
            </a:r>
          </a:p>
          <a:p>
            <a:pPr algn="r">
              <a:spcBef>
                <a:spcPct val="0"/>
              </a:spcBef>
              <a:buFontTx/>
              <a:buNone/>
              <a:defRPr/>
            </a:pPr>
            <a:r>
              <a:rPr lang="en-US" sz="2400" b="1" smtClean="0">
                <a:solidFill>
                  <a:schemeClr val="bg1"/>
                </a:solidFill>
                <a:effectLst>
                  <a:outerShdw blurRad="38100" dist="38100" dir="2700000" algn="tl">
                    <a:srgbClr val="C0C0C0"/>
                  </a:outerShdw>
                </a:effectLst>
              </a:rPr>
              <a:t>100-300 CE</a:t>
            </a:r>
          </a:p>
          <a:p>
            <a:pPr algn="r">
              <a:spcBef>
                <a:spcPct val="0"/>
              </a:spcBef>
              <a:buFontTx/>
              <a:buNone/>
              <a:defRPr/>
            </a:pPr>
            <a:r>
              <a:rPr lang="en-US" sz="2400" b="1" smtClean="0">
                <a:solidFill>
                  <a:schemeClr val="bg1"/>
                </a:solidFill>
                <a:effectLst>
                  <a:outerShdw blurRad="38100" dist="38100" dir="2700000" algn="tl">
                    <a:srgbClr val="C0C0C0"/>
                  </a:outerShdw>
                </a:effectLst>
              </a:rPr>
              <a:t>c. 600-1800</a:t>
            </a:r>
          </a:p>
          <a:p>
            <a:pPr algn="r">
              <a:spcBef>
                <a:spcPct val="0"/>
              </a:spcBef>
              <a:buFontTx/>
              <a:buNone/>
              <a:defRPr/>
            </a:pPr>
            <a:r>
              <a:rPr lang="en-US" sz="2400" b="1" smtClean="0">
                <a:solidFill>
                  <a:schemeClr val="bg1"/>
                </a:solidFill>
                <a:effectLst>
                  <a:outerShdw blurRad="38100" dist="38100" dir="2700000" algn="tl">
                    <a:srgbClr val="C0C0C0"/>
                  </a:outerShdw>
                </a:effectLst>
              </a:rPr>
              <a:t>711</a:t>
            </a:r>
          </a:p>
          <a:p>
            <a:pPr algn="r">
              <a:spcBef>
                <a:spcPct val="0"/>
              </a:spcBef>
              <a:buFontTx/>
              <a:buNone/>
              <a:defRPr/>
            </a:pPr>
            <a:r>
              <a:rPr lang="en-US" sz="2400" b="1" smtClean="0">
                <a:solidFill>
                  <a:schemeClr val="bg1"/>
                </a:solidFill>
                <a:effectLst>
                  <a:outerShdw blurRad="38100" dist="38100" dir="2700000" algn="tl">
                    <a:srgbClr val="C0C0C0"/>
                  </a:outerShdw>
                </a:effectLst>
              </a:rPr>
              <a:t>c. 788-820</a:t>
            </a:r>
          </a:p>
          <a:p>
            <a:pPr algn="r">
              <a:spcBef>
                <a:spcPct val="0"/>
              </a:spcBef>
              <a:buFontTx/>
              <a:buNone/>
              <a:defRPr/>
            </a:pPr>
            <a:r>
              <a:rPr lang="en-US" sz="2400" b="1" smtClean="0">
                <a:solidFill>
                  <a:schemeClr val="bg1"/>
                </a:solidFill>
                <a:effectLst>
                  <a:outerShdw blurRad="38100" dist="38100" dir="2700000" algn="tl">
                    <a:srgbClr val="C0C0C0"/>
                  </a:outerShdw>
                </a:effectLst>
              </a:rPr>
              <a:t>1556-1707</a:t>
            </a:r>
          </a:p>
          <a:p>
            <a:pPr algn="r">
              <a:spcBef>
                <a:spcPct val="0"/>
              </a:spcBef>
              <a:buFontTx/>
              <a:buNone/>
              <a:defRPr/>
            </a:pPr>
            <a:r>
              <a:rPr lang="en-US" sz="2400" b="1" smtClean="0">
                <a:solidFill>
                  <a:schemeClr val="bg1"/>
                </a:solidFill>
                <a:effectLst>
                  <a:outerShdw blurRad="38100" dist="38100" dir="2700000" algn="tl">
                    <a:srgbClr val="C0C0C0"/>
                  </a:outerShdw>
                </a:effectLst>
              </a:rPr>
              <a:t>1836-1886</a:t>
            </a:r>
          </a:p>
          <a:p>
            <a:pPr algn="r">
              <a:spcBef>
                <a:spcPct val="0"/>
              </a:spcBef>
              <a:buFontTx/>
              <a:buNone/>
              <a:defRPr/>
            </a:pPr>
            <a:r>
              <a:rPr lang="en-US" sz="2400" b="1" smtClean="0">
                <a:solidFill>
                  <a:schemeClr val="bg1"/>
                </a:solidFill>
                <a:effectLst>
                  <a:outerShdw blurRad="38100" dist="38100" dir="2700000" algn="tl">
                    <a:srgbClr val="C0C0C0"/>
                  </a:outerShdw>
                </a:effectLst>
              </a:rPr>
              <a:t>1857-1947</a:t>
            </a:r>
          </a:p>
        </p:txBody>
      </p:sp>
      <p:sp>
        <p:nvSpPr>
          <p:cNvPr id="5123" name="Text Box 7"/>
          <p:cNvSpPr txBox="1">
            <a:spLocks noChangeArrowheads="1"/>
          </p:cNvSpPr>
          <p:nvPr/>
        </p:nvSpPr>
        <p:spPr bwMode="auto">
          <a:xfrm>
            <a:off x="3048000" y="1136650"/>
            <a:ext cx="6096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Traditionally, Vedas heard by </a:t>
            </a:r>
            <a:r>
              <a:rPr lang="en-US" sz="2400" b="1" i="1" smtClean="0">
                <a:solidFill>
                  <a:schemeClr val="bg1"/>
                </a:solidFill>
                <a:effectLst>
                  <a:outerShdw blurRad="38100" dist="38100" dir="2700000" algn="tl">
                    <a:srgbClr val="C0C0C0"/>
                  </a:outerShdw>
                </a:effectLst>
              </a:rPr>
              <a:t>rishis</a:t>
            </a:r>
            <a:endParaRPr lang="en-US" sz="2400" b="1" smtClean="0">
              <a:solidFill>
                <a:schemeClr val="bg1"/>
              </a:solidFill>
              <a:effectLst>
                <a:outerShdw blurRad="38100" dist="38100" dir="2700000" algn="tl">
                  <a:srgbClr val="C0C0C0"/>
                </a:outerShdw>
              </a:effectLst>
            </a:endParaRP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Indus Valley civilization</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Supposed Aryan invasions of N. India</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Early Vedas composed</a:t>
            </a:r>
          </a:p>
          <a:p>
            <a:pPr eaLnBrk="1" hangingPunct="1">
              <a:spcBef>
                <a:spcPct val="0"/>
              </a:spcBef>
              <a:buFontTx/>
              <a:buNone/>
              <a:defRPr/>
            </a:pPr>
            <a:r>
              <a:rPr lang="en-US" sz="2400" b="1" i="1" smtClean="0">
                <a:solidFill>
                  <a:schemeClr val="bg1"/>
                </a:solidFill>
                <a:effectLst>
                  <a:outerShdw blurRad="38100" dist="38100" dir="2700000" algn="tl">
                    <a:srgbClr val="C0C0C0"/>
                  </a:outerShdw>
                </a:effectLst>
              </a:rPr>
              <a:t>Upanishads</a:t>
            </a:r>
            <a:r>
              <a:rPr lang="en-US" sz="2400" b="1" smtClean="0">
                <a:solidFill>
                  <a:schemeClr val="bg1"/>
                </a:solidFill>
                <a:effectLst>
                  <a:outerShdw blurRad="38100" dist="38100" dir="2700000" algn="tl">
                    <a:srgbClr val="C0C0C0"/>
                  </a:outerShdw>
                </a:effectLst>
              </a:rPr>
              <a:t> systematized by Vyasa</a:t>
            </a:r>
          </a:p>
          <a:p>
            <a:pPr eaLnBrk="1" hangingPunct="1">
              <a:spcBef>
                <a:spcPct val="0"/>
              </a:spcBef>
              <a:buFontTx/>
              <a:buNone/>
              <a:defRPr/>
            </a:pPr>
            <a:r>
              <a:rPr lang="en-US" sz="2400" b="1" i="1" smtClean="0">
                <a:solidFill>
                  <a:schemeClr val="bg1"/>
                </a:solidFill>
                <a:effectLst>
                  <a:outerShdw blurRad="38100" dist="38100" dir="2700000" algn="tl">
                    <a:srgbClr val="C0C0C0"/>
                  </a:outerShdw>
                </a:effectLst>
              </a:rPr>
              <a:t>Ramayana</a:t>
            </a:r>
            <a:r>
              <a:rPr lang="en-US" sz="2400" b="1" smtClean="0">
                <a:solidFill>
                  <a:schemeClr val="bg1"/>
                </a:solidFill>
                <a:effectLst>
                  <a:outerShdw blurRad="38100" dist="38100" dir="2700000" algn="tl">
                    <a:srgbClr val="C0C0C0"/>
                  </a:outerShdw>
                </a:effectLst>
              </a:rPr>
              <a:t> (present form)</a:t>
            </a:r>
          </a:p>
          <a:p>
            <a:pPr eaLnBrk="1" hangingPunct="1">
              <a:spcBef>
                <a:spcPct val="0"/>
              </a:spcBef>
              <a:buFontTx/>
              <a:buNone/>
              <a:defRPr/>
            </a:pPr>
            <a:r>
              <a:rPr lang="en-US" sz="2400" b="1" i="1" smtClean="0">
                <a:solidFill>
                  <a:schemeClr val="bg1"/>
                </a:solidFill>
                <a:effectLst>
                  <a:outerShdw blurRad="38100" dist="38100" dir="2700000" algn="tl">
                    <a:srgbClr val="C0C0C0"/>
                  </a:outerShdw>
                </a:effectLst>
              </a:rPr>
              <a:t>Mahabharata</a:t>
            </a:r>
            <a:r>
              <a:rPr lang="en-US" sz="2400" b="1" smtClean="0">
                <a:solidFill>
                  <a:schemeClr val="bg1"/>
                </a:solidFill>
                <a:effectLst>
                  <a:outerShdw blurRad="38100" dist="38100" dir="2700000" algn="tl">
                    <a:srgbClr val="C0C0C0"/>
                  </a:outerShdw>
                </a:effectLst>
              </a:rPr>
              <a:t> (present form)</a:t>
            </a:r>
            <a:endParaRPr lang="en-US" sz="2400" b="1" i="1" smtClean="0">
              <a:solidFill>
                <a:schemeClr val="bg1"/>
              </a:solidFill>
              <a:effectLst>
                <a:outerShdw blurRad="38100" dist="38100" dir="2700000" algn="tl">
                  <a:srgbClr val="C0C0C0"/>
                </a:outerShdw>
              </a:effectLst>
            </a:endParaRP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Traditionally, Patanjali edits Yoga Sutras</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Code of Manu compiled</a:t>
            </a:r>
          </a:p>
          <a:p>
            <a:pPr eaLnBrk="1" hangingPunct="1">
              <a:spcBef>
                <a:spcPct val="0"/>
              </a:spcBef>
              <a:buFontTx/>
              <a:buNone/>
              <a:defRPr/>
            </a:pPr>
            <a:r>
              <a:rPr lang="en-US" sz="2400" b="1" i="1" smtClean="0">
                <a:solidFill>
                  <a:schemeClr val="bg1"/>
                </a:solidFill>
                <a:effectLst>
                  <a:outerShdw blurRad="38100" dist="38100" dir="2700000" algn="tl">
                    <a:srgbClr val="C0C0C0"/>
                  </a:outerShdw>
                </a:effectLst>
              </a:rPr>
              <a:t>Bhakti</a:t>
            </a:r>
            <a:r>
              <a:rPr lang="en-US" sz="2400" b="1" smtClean="0">
                <a:solidFill>
                  <a:schemeClr val="bg1"/>
                </a:solidFill>
                <a:effectLst>
                  <a:outerShdw blurRad="38100" dist="38100" dir="2700000" algn="tl">
                    <a:srgbClr val="C0C0C0"/>
                  </a:outerShdw>
                </a:effectLst>
              </a:rPr>
              <a:t> movement flourishes</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Muslim invasions begin</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Shankara reorganizes Vedanta</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Mogul Empire</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Life of Ramakrishna</a:t>
            </a:r>
          </a:p>
          <a:p>
            <a:pPr eaLnBrk="1" hangingPunct="1">
              <a:spcBef>
                <a:spcPct val="0"/>
              </a:spcBef>
              <a:buFontTx/>
              <a:buNone/>
              <a:defRPr/>
            </a:pPr>
            <a:r>
              <a:rPr lang="en-US" sz="2400" b="1" smtClean="0">
                <a:solidFill>
                  <a:schemeClr val="bg1"/>
                </a:solidFill>
                <a:effectLst>
                  <a:outerShdw blurRad="38100" dist="38100" dir="2700000" algn="tl">
                    <a:srgbClr val="C0C0C0"/>
                  </a:outerShdw>
                </a:effectLst>
              </a:rPr>
              <a:t>British rule of India </a:t>
            </a:r>
          </a:p>
        </p:txBody>
      </p:sp>
      <p:sp>
        <p:nvSpPr>
          <p:cNvPr id="6148" name="WordArt 6"/>
          <p:cNvSpPr>
            <a:spLocks noChangeArrowheads="1" noChangeShapeType="1" noTextEdit="1"/>
          </p:cNvSpPr>
          <p:nvPr/>
        </p:nvSpPr>
        <p:spPr bwMode="auto">
          <a:xfrm>
            <a:off x="2362200" y="0"/>
            <a:ext cx="4371975" cy="90170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gradFill rotWithShape="1">
                  <a:gsLst>
                    <a:gs pos="0">
                      <a:srgbClr val="FF9900"/>
                    </a:gs>
                    <a:gs pos="100000">
                      <a:srgbClr val="FFFFFF"/>
                    </a:gs>
                  </a:gsLst>
                  <a:lin ang="5400000" scaled="1"/>
                </a:gradFill>
                <a:latin typeface="Arial Black" panose="020B0A04020102020204" pitchFamily="34" charset="0"/>
              </a:rPr>
              <a:t>Timeline</a:t>
            </a: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Content Placeholder 2"/>
          <p:cNvSpPr>
            <a:spLocks noGrp="1"/>
          </p:cNvSpPr>
          <p:nvPr>
            <p:ph idx="4294967295"/>
          </p:nvPr>
        </p:nvSpPr>
        <p:spPr>
          <a:xfrm>
            <a:off x="0" y="1524000"/>
            <a:ext cx="9144000" cy="4572000"/>
          </a:xfrm>
        </p:spPr>
        <p:txBody>
          <a:bodyPr/>
          <a:lstStyle/>
          <a:p>
            <a:pPr>
              <a:spcBef>
                <a:spcPct val="0"/>
              </a:spcBef>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Some scholars claim there is no central tradition that can be identified as Hinduism</a:t>
            </a:r>
          </a:p>
          <a:p>
            <a:pPr>
              <a:spcBef>
                <a:spcPct val="0"/>
              </a:spcBef>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The term </a:t>
            </a:r>
            <a:r>
              <a:rPr lang="en-US" sz="4400" b="1" i="1" smtClean="0">
                <a:solidFill>
                  <a:schemeClr val="bg1"/>
                </a:solidFill>
                <a:effectLst>
                  <a:outerShdw blurRad="38100" dist="38100" dir="2700000" algn="tl">
                    <a:srgbClr val="C0C0C0"/>
                  </a:outerShdw>
                </a:effectLst>
              </a:rPr>
              <a:t>Hinduism</a:t>
            </a:r>
            <a:r>
              <a:rPr lang="en-US" sz="4400" b="1" smtClean="0">
                <a:solidFill>
                  <a:schemeClr val="bg1"/>
                </a:solidFill>
                <a:effectLst>
                  <a:outerShdw blurRad="38100" dist="38100" dir="2700000" algn="tl">
                    <a:srgbClr val="C0C0C0"/>
                  </a:outerShdw>
                </a:effectLst>
              </a:rPr>
              <a:t> did not become common until the 19</a:t>
            </a:r>
            <a:r>
              <a:rPr lang="en-US" sz="4400" b="1" baseline="30000" smtClean="0">
                <a:solidFill>
                  <a:schemeClr val="bg1"/>
                </a:solidFill>
                <a:effectLst>
                  <a:outerShdw blurRad="38100" dist="38100" dir="2700000" algn="tl">
                    <a:srgbClr val="C0C0C0"/>
                  </a:outerShdw>
                </a:effectLst>
              </a:rPr>
              <a:t>th</a:t>
            </a:r>
            <a:r>
              <a:rPr lang="en-US" sz="4400" b="1" smtClean="0">
                <a:solidFill>
                  <a:schemeClr val="bg1"/>
                </a:solidFill>
                <a:effectLst>
                  <a:outerShdw blurRad="38100" dist="38100" dir="2700000" algn="tl">
                    <a:srgbClr val="C0C0C0"/>
                  </a:outerShdw>
                </a:effectLst>
              </a:rPr>
              <a:t> century</a:t>
            </a:r>
          </a:p>
        </p:txBody>
      </p:sp>
      <p:sp>
        <p:nvSpPr>
          <p:cNvPr id="7171" name="WordArt 5"/>
          <p:cNvSpPr>
            <a:spLocks noChangeArrowheads="1" noChangeShapeType="1" noTextEdit="1"/>
          </p:cNvSpPr>
          <p:nvPr/>
        </p:nvSpPr>
        <p:spPr bwMode="auto">
          <a:xfrm>
            <a:off x="971550" y="381000"/>
            <a:ext cx="6572250" cy="992188"/>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US" sz="3600" i="1" kern="10">
                <a:ln w="9525">
                  <a:round/>
                  <a:headEnd/>
                  <a:tailEnd/>
                </a:ln>
                <a:gradFill rotWithShape="1">
                  <a:gsLst>
                    <a:gs pos="0">
                      <a:srgbClr val="FFE701"/>
                    </a:gs>
                    <a:gs pos="100000">
                      <a:srgbClr val="FE3E02"/>
                    </a:gs>
                  </a:gsLst>
                  <a:lin ang="5400000" scaled="1"/>
                </a:gradFill>
                <a:latin typeface="Arial Black" panose="020B0A04020102020204" pitchFamily="34" charset="0"/>
              </a:rPr>
              <a:t>Introduction</a:t>
            </a:r>
          </a:p>
        </p:txBody>
      </p:sp>
      <p:pic>
        <p:nvPicPr>
          <p:cNvPr id="7172" name="Picture 7" descr="ANd9GcRVa5utV2eZn2_IfLrT2NZtKf7GonB8ErGCNQpkoAfF3QlJk-j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62525"/>
            <a:ext cx="28479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Content Placeholder 2"/>
          <p:cNvSpPr>
            <a:spLocks noGrp="1"/>
          </p:cNvSpPr>
          <p:nvPr>
            <p:ph idx="4294967295"/>
          </p:nvPr>
        </p:nvSpPr>
        <p:spPr>
          <a:xfrm>
            <a:off x="0" y="0"/>
            <a:ext cx="9144000" cy="5791200"/>
          </a:xfrm>
        </p:spPr>
        <p:txBody>
          <a:bodyPr/>
          <a:lstStyle/>
          <a:p>
            <a:pPr>
              <a:spcBef>
                <a:spcPct val="0"/>
              </a:spcBef>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A range of practices that vary according to region, caste, gender, and education</a:t>
            </a:r>
          </a:p>
          <a:p>
            <a:pPr>
              <a:spcBef>
                <a:spcPct val="0"/>
              </a:spcBef>
              <a:buClr>
                <a:schemeClr val="folHlink"/>
              </a:buClr>
              <a:buFont typeface="Wingdings" panose="05000000000000000000" pitchFamily="2" charset="2"/>
              <a:buChar char="Æ"/>
              <a:defRPr/>
            </a:pPr>
            <a:r>
              <a:rPr lang="en-US" sz="4400" b="1" smtClean="0">
                <a:solidFill>
                  <a:schemeClr val="bg1"/>
                </a:solidFill>
                <a:effectLst>
                  <a:outerShdw blurRad="38100" dist="38100" dir="2700000" algn="tl">
                    <a:srgbClr val="C0C0C0"/>
                  </a:outerShdw>
                </a:effectLst>
              </a:rPr>
              <a:t>The philosophic Brahmanic tradition often referred to as Hinduism is but one aspect of a larger tradition</a:t>
            </a:r>
          </a:p>
        </p:txBody>
      </p:sp>
      <p:pic>
        <p:nvPicPr>
          <p:cNvPr id="8195" name="Picture 6" descr="ANd9GcSro3vR0f4Uw-dVePO7bFg-X7EYHjNSYe1D_XmGB3rvIolh4uKM5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57663"/>
            <a:ext cx="35814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left)">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a:xfrm>
            <a:off x="0" y="1219200"/>
            <a:ext cx="9144000" cy="5638800"/>
          </a:xfrm>
        </p:spPr>
        <p:txBody>
          <a:bodyPr/>
          <a:lstStyle/>
          <a:p>
            <a:pPr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“Hinduism” is a 19th-century word</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Persian: </a:t>
            </a:r>
            <a:r>
              <a:rPr lang="en-US" sz="4000" b="1" i="1" smtClean="0">
                <a:solidFill>
                  <a:schemeClr val="bg1"/>
                </a:solidFill>
                <a:effectLst>
                  <a:outerShdw blurRad="38100" dist="38100" dir="2700000" algn="tl">
                    <a:srgbClr val="C0C0C0"/>
                  </a:outerShdw>
                </a:effectLst>
              </a:rPr>
              <a:t>hindu</a:t>
            </a:r>
            <a:r>
              <a:rPr lang="en-US" sz="4000" b="1" smtClean="0">
                <a:solidFill>
                  <a:schemeClr val="bg1"/>
                </a:solidFill>
                <a:effectLst>
                  <a:outerShdw blurRad="38100" dist="38100" dir="2700000" algn="tl">
                    <a:srgbClr val="C0C0C0"/>
                  </a:outerShdw>
                </a:effectLst>
              </a:rPr>
              <a:t> </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Sanskrit </a:t>
            </a:r>
            <a:r>
              <a:rPr lang="en-US" sz="4000" b="1" i="1" smtClean="0">
                <a:solidFill>
                  <a:schemeClr val="bg1"/>
                </a:solidFill>
                <a:effectLst>
                  <a:outerShdw blurRad="38100" dist="38100" dir="2700000" algn="tl">
                    <a:srgbClr val="C0C0C0"/>
                  </a:outerShdw>
                </a:effectLst>
              </a:rPr>
              <a:t>sindhu</a:t>
            </a:r>
            <a:r>
              <a:rPr lang="en-US" sz="4000" b="1" smtClean="0">
                <a:solidFill>
                  <a:schemeClr val="bg1"/>
                </a:solidFill>
                <a:effectLst>
                  <a:outerShdw blurRad="38100" dist="38100" dir="2700000" algn="tl">
                    <a:srgbClr val="C0C0C0"/>
                  </a:outerShdw>
                </a:effectLst>
              </a:rPr>
              <a:t> (“river”)</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Religions from the Indus Valley</a:t>
            </a:r>
          </a:p>
          <a:p>
            <a:pPr lvl="1"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“Indian Religion(s)”</a:t>
            </a:r>
          </a:p>
          <a:p>
            <a:pPr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750+ million “Hindus” in India</a:t>
            </a:r>
          </a:p>
          <a:p>
            <a:pPr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30+ million “Hindus” abroad</a:t>
            </a:r>
          </a:p>
          <a:p>
            <a:pPr eaLnBrk="1" hangingPunct="1">
              <a:spcBef>
                <a:spcPct val="0"/>
              </a:spcBef>
              <a:buClr>
                <a:schemeClr val="folHlink"/>
              </a:buClr>
              <a:buFont typeface="Wingdings" panose="05000000000000000000" pitchFamily="2" charset="2"/>
              <a:buChar char="Æ"/>
              <a:defRPr/>
            </a:pPr>
            <a:r>
              <a:rPr lang="en-US" sz="4000" b="1" smtClean="0">
                <a:solidFill>
                  <a:schemeClr val="bg1"/>
                </a:solidFill>
                <a:effectLst>
                  <a:outerShdw blurRad="38100" dist="38100" dir="2700000" algn="tl">
                    <a:srgbClr val="C0C0C0"/>
                  </a:outerShdw>
                </a:effectLst>
              </a:rPr>
              <a:t>Third largest religion in the world</a:t>
            </a:r>
          </a:p>
        </p:txBody>
      </p:sp>
      <p:sp>
        <p:nvSpPr>
          <p:cNvPr id="9219" name="WordArt 4"/>
          <p:cNvSpPr>
            <a:spLocks noChangeArrowheads="1" noChangeShapeType="1" noTextEdit="1"/>
          </p:cNvSpPr>
          <p:nvPr/>
        </p:nvSpPr>
        <p:spPr bwMode="auto">
          <a:xfrm>
            <a:off x="381000" y="152400"/>
            <a:ext cx="83820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latin typeface="Arial Black" panose="020B0A04020102020204" pitchFamily="34" charset="0"/>
              </a:rPr>
              <a:t>Simple Background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wipe(left)">
                                      <p:cBhvr>
                                        <p:cTn id="10" dur="500"/>
                                        <p:tgtEl>
                                          <p:spTgt spid="348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wipe(left)">
                                      <p:cBhvr>
                                        <p:cTn id="13" dur="500"/>
                                        <p:tgtEl>
                                          <p:spTgt spid="3481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wipe(left)">
                                      <p:cBhvr>
                                        <p:cTn id="16" dur="500"/>
                                        <p:tgtEl>
                                          <p:spTgt spid="3481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Effect transition="in" filter="wipe(left)">
                                      <p:cBhvr>
                                        <p:cTn id="19" dur="500"/>
                                        <p:tgtEl>
                                          <p:spTgt spid="348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819">
                                            <p:txEl>
                                              <p:pRg st="5" end="5"/>
                                            </p:txEl>
                                          </p:spTgt>
                                        </p:tgtEl>
                                        <p:attrNameLst>
                                          <p:attrName>style.visibility</p:attrName>
                                        </p:attrNameLst>
                                      </p:cBhvr>
                                      <p:to>
                                        <p:strVal val="visible"/>
                                      </p:to>
                                    </p:set>
                                    <p:animEffect transition="in" filter="wipe(left)">
                                      <p:cBhvr>
                                        <p:cTn id="24" dur="500"/>
                                        <p:tgtEl>
                                          <p:spTgt spid="348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4819">
                                            <p:txEl>
                                              <p:pRg st="6" end="6"/>
                                            </p:txEl>
                                          </p:spTgt>
                                        </p:tgtEl>
                                        <p:attrNameLst>
                                          <p:attrName>style.visibility</p:attrName>
                                        </p:attrNameLst>
                                      </p:cBhvr>
                                      <p:to>
                                        <p:strVal val="visible"/>
                                      </p:to>
                                    </p:set>
                                    <p:animEffect transition="in" filter="wipe(left)">
                                      <p:cBhvr>
                                        <p:cTn id="29" dur="500"/>
                                        <p:tgtEl>
                                          <p:spTgt spid="3481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4819">
                                            <p:txEl>
                                              <p:pRg st="7" end="7"/>
                                            </p:txEl>
                                          </p:spTgt>
                                        </p:tgtEl>
                                        <p:attrNameLst>
                                          <p:attrName>style.visibility</p:attrName>
                                        </p:attrNameLst>
                                      </p:cBhvr>
                                      <p:to>
                                        <p:strVal val="visible"/>
                                      </p:to>
                                    </p:set>
                                    <p:animEffect transition="in" filter="wipe(left)">
                                      <p:cBhvr>
                                        <p:cTn id="34"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914400"/>
            <a:ext cx="3733800" cy="5013325"/>
          </a:xfrm>
        </p:spPr>
        <p:txBody>
          <a:bodyPr/>
          <a:lstStyle/>
          <a:p>
            <a:pPr eaLnBrk="1" hangingPunct="1">
              <a:defRPr/>
            </a:pPr>
            <a:r>
              <a:rPr lang="en-US" b="1" smtClean="0">
                <a:solidFill>
                  <a:schemeClr val="bg1"/>
                </a:solidFill>
                <a:effectLst>
                  <a:outerShdw blurRad="38100" dist="38100" dir="2700000" algn="tl">
                    <a:srgbClr val="C0C0C0"/>
                  </a:outerShdw>
                </a:effectLst>
              </a:rPr>
              <a:t>The vast majority of Hindus live in India and Nepal</a:t>
            </a:r>
          </a:p>
        </p:txBody>
      </p:sp>
      <p:pic>
        <p:nvPicPr>
          <p:cNvPr id="11267" name="Picture 4" descr=" india.gif                                                      00000010MRyan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4813"/>
            <a:ext cx="5214938"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2000" fill="hold"/>
                                        <p:tgtEl>
                                          <p:spTgt spid="73730"/>
                                        </p:tgtEl>
                                        <p:attrNameLst>
                                          <p:attrName>ppt_w</p:attrName>
                                        </p:attrNameLst>
                                      </p:cBhvr>
                                      <p:tavLst>
                                        <p:tav tm="0">
                                          <p:val>
                                            <p:strVal val="#ppt_w*2.5"/>
                                          </p:val>
                                        </p:tav>
                                        <p:tav tm="100000">
                                          <p:val>
                                            <p:strVal val="#ppt_w"/>
                                          </p:val>
                                        </p:tav>
                                      </p:tavLst>
                                    </p:anim>
                                    <p:anim calcmode="lin" valueType="num">
                                      <p:cBhvr>
                                        <p:cTn id="8" dur="2000" fill="hold"/>
                                        <p:tgtEl>
                                          <p:spTgt spid="73730"/>
                                        </p:tgtEl>
                                        <p:attrNameLst>
                                          <p:attrName>ppt_h</p:attrName>
                                        </p:attrNameLst>
                                      </p:cBhvr>
                                      <p:tavLst>
                                        <p:tav tm="0">
                                          <p:val>
                                            <p:strVal val="#ppt_h"/>
                                          </p:val>
                                        </p:tav>
                                        <p:tav tm="100000">
                                          <p:val>
                                            <p:strVal val="#ppt_h"/>
                                          </p:val>
                                        </p:tav>
                                      </p:tavLst>
                                    </p:anim>
                                    <p:anim calcmode="lin" valueType="num">
                                      <p:cBhvr>
                                        <p:cTn id="9" dur="2000" fill="hold"/>
                                        <p:tgtEl>
                                          <p:spTgt spid="7373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373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1084</Words>
  <Application>Microsoft Office PowerPoint</Application>
  <PresentationFormat>On-screen Show (4:3)</PresentationFormat>
  <Paragraphs>177</Paragraphs>
  <Slides>30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Times New Roman</vt:lpstr>
      <vt:lpstr>Arial</vt:lpstr>
      <vt:lpstr>Calibri</vt:lpstr>
      <vt:lpstr>Wingdings</vt:lpstr>
      <vt:lpstr>ＭＳ Ｐゴシック</vt:lpstr>
      <vt:lpstr>Arial Black</vt:lpstr>
      <vt:lpstr>Monotype Sorts</vt:lpstr>
      <vt:lpstr>Default Design</vt:lpstr>
      <vt:lpstr>PowerPoint Presentation</vt:lpstr>
      <vt:lpstr>PowerPoint Presentation</vt:lpstr>
      <vt:lpstr>“In the beginning there was Existence alone--One only, without a second.  He, the One, thought to himself: Let me be many, let me grow forth.  Thus out of himself he projected the universe, and having projected out of himself the universe, he entered every being.  All that is has its self in him alone.  Of all things he is the subtle essence.  He is the truth.  He is the self.  And that....THAT ART THOU.”</vt:lpstr>
      <vt:lpstr>“There is no truth superior to Me.  Everything rests upon Me, as pearls are strung on a thread.... I am the taste of water, the light of the sun and the moon, the syllable om in Vedic mantras; I am the sound in ether and ability in man....All states of being--goodness, passion, or ignorance--are manifested by My energy.  I am, in one sense, everything--but I am independent.  I am not under the modes of this material nature.”</vt:lpstr>
      <vt:lpstr>PowerPoint Presentation</vt:lpstr>
      <vt:lpstr>PowerPoint Presentation</vt:lpstr>
      <vt:lpstr>PowerPoint Presentation</vt:lpstr>
      <vt:lpstr>PowerPoint Presentation</vt:lpstr>
      <vt:lpstr>The vast majority of Hindus live in India and Nepal</vt:lpstr>
      <vt:lpstr>PowerPoint Presentation</vt:lpstr>
      <vt:lpstr>PowerPoint Presentation</vt:lpstr>
      <vt:lpstr>Definition of Hinduism Indian Supreme Court 1966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people want?</vt:lpstr>
      <vt:lpstr>What do people want?</vt:lpstr>
      <vt:lpstr>What do people want?*</vt:lpstr>
      <vt:lpstr>What do people want?</vt:lpstr>
      <vt:lpstr>What do people want?</vt:lpstr>
      <vt:lpstr>What do people want?</vt:lpstr>
      <vt:lpstr>What do people want?</vt:lpstr>
      <vt:lpstr>What do people want?</vt:lpstr>
      <vt:lpstr>PowerPoint Presentation</vt:lpstr>
      <vt:lpstr>Four Paths</vt:lpstr>
      <vt:lpstr>PowerPoint Presentation</vt:lpstr>
    </vt:vector>
  </TitlesOfParts>
  <Company>Washtenaw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 Shafer</dc:creator>
  <cp:lastModifiedBy>Bradley, Richard</cp:lastModifiedBy>
  <cp:revision>76</cp:revision>
  <dcterms:created xsi:type="dcterms:W3CDTF">2007-07-15T18:48:06Z</dcterms:created>
  <dcterms:modified xsi:type="dcterms:W3CDTF">2015-04-11T17:13:57Z</dcterms:modified>
</cp:coreProperties>
</file>