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2" r:id="rId3"/>
    <p:sldId id="279" r:id="rId4"/>
    <p:sldId id="280" r:id="rId5"/>
    <p:sldId id="270" r:id="rId6"/>
    <p:sldId id="271" r:id="rId7"/>
    <p:sldId id="275" r:id="rId8"/>
    <p:sldId id="276" r:id="rId9"/>
    <p:sldId id="273" r:id="rId10"/>
    <p:sldId id="274" r:id="rId11"/>
    <p:sldId id="257" r:id="rId12"/>
    <p:sldId id="268" r:id="rId13"/>
    <p:sldId id="258" r:id="rId14"/>
    <p:sldId id="269" r:id="rId15"/>
    <p:sldId id="259" r:id="rId16"/>
    <p:sldId id="266" r:id="rId17"/>
    <p:sldId id="263" r:id="rId18"/>
    <p:sldId id="260" r:id="rId19"/>
    <p:sldId id="278" r:id="rId20"/>
    <p:sldId id="264" r:id="rId21"/>
    <p:sldId id="261" r:id="rId22"/>
    <p:sldId id="26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0" autoAdjust="0"/>
    <p:restoredTop sz="94660"/>
  </p:normalViewPr>
  <p:slideViewPr>
    <p:cSldViewPr>
      <p:cViewPr varScale="1">
        <p:scale>
          <a:sx n="74" d="100"/>
          <a:sy n="74" d="100"/>
        </p:scale>
        <p:origin x="131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39887B-E9DE-4BEF-8298-AA7CED3AB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0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AF5218-5AF6-47E0-9E26-C4D3E4BF2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2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5A2139-F5E4-456D-944F-3D85744F062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806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7FEBB2-BC32-4C90-8495-18160A4977A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455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FBC3FD-12FF-496C-98A4-5EA57754C846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990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565B7B-14CC-4BEA-B3E3-DEF5C7E157D0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022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DA5C78-4D34-42DC-BFA9-55CE9BCFF84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375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B72C96-94E8-4FC0-8477-B5B0B6B58100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029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BC449D-68DF-4183-AF48-EF1F401C74A9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079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299207-3C8A-4B7F-BA85-341328836588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591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C863D2-29FE-4632-B21C-783DC28893CB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7675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C5BE1C-8A17-422B-9ABC-FEBFEF72934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516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66996D-5383-4DF7-BB03-EEC4678A7544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509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EA5C9E-6E2E-4FE1-BB10-40587E8CAC0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362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F50021-1E8A-45F5-A2C1-5DC5E767278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576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F730FC-B665-4958-927F-9611D89E6C41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592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56D63A-82A7-407D-9B17-87FB0FDA9A33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315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6B983D-2763-4D6D-95D4-D6934AF265A5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965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6D378-EE80-4E49-8E1D-4E0282C4CE84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961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CDCC0-5954-4DCA-A7D5-0B09DA0D8441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8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400800" cy="1752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24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172200"/>
            <a:ext cx="15240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3400" y="6172200"/>
            <a:ext cx="1219200" cy="457200"/>
          </a:xfrm>
        </p:spPr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1A8EF7CD-736F-47E2-9082-78FB57D1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75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B3F6-655F-4380-8D19-009F1BF84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1644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69545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43000"/>
            <a:ext cx="493395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7AF3-E29D-4F68-88C9-0D2E42E25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21673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A8C6-92B0-4592-BC09-1C957471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68544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4B30-5C06-4F25-BC20-7E799B1F7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457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895600"/>
            <a:ext cx="33147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895600"/>
            <a:ext cx="33147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6192F-FE02-43AF-948E-B94F69E29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2945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EF36-9AE7-497F-A262-2821B080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224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E376-5EA3-4C20-B20F-798531DE9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8038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690E-FA62-4B7B-83B3-8A5D497CD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38498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D5C-470F-40E1-8676-E7DB9F7A6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8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1C52F-584A-489E-B545-ED2FCE69E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01568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143000"/>
            <a:ext cx="67818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895600"/>
            <a:ext cx="678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7B800801-0F9C-4E2A-8662-93F37D554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3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File:Thomas_Hobbes_(portrait)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8229600" cy="762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Influential Political Philosophers</a:t>
            </a: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362200"/>
            <a:ext cx="565785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943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social contract would give consent to be governed by an authoritarian state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order, stability and peace would be maintained</a:t>
            </a:r>
          </a:p>
          <a:p>
            <a:pPr eaLnBrk="1" hangingPunct="1">
              <a:buClr>
                <a:schemeClr val="folHlink"/>
              </a:buClr>
              <a:buFont typeface="Arial" panose="020B0604020202020204" pitchFamily="34" charset="0"/>
              <a:buChar char="∂"/>
              <a:defRPr/>
            </a:pPr>
            <a:endParaRPr lang="en-US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5" descr="200px-Thomas_Hobbes_%28portrait%2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219200"/>
            <a:ext cx="2600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6934200" cy="5867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English political thinker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Father of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Classical Liberalism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wrote:  </a:t>
            </a:r>
            <a:r>
              <a:rPr lang="en-US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Treatises of Government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1690</a:t>
            </a:r>
          </a:p>
        </p:txBody>
      </p:sp>
      <p:sp>
        <p:nvSpPr>
          <p:cNvPr id="19459" name="WordArt 6" descr="orange-waves-background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594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5875">
                  <a:solidFill>
                    <a:srgbClr val="C0C0C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John Locke</a:t>
            </a:r>
          </a:p>
        </p:txBody>
      </p:sp>
      <p:pic>
        <p:nvPicPr>
          <p:cNvPr id="19460" name="Picture 7" descr="Loc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990600"/>
            <a:ext cx="2355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live in a state of equality and freedom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have certain unalienable rights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life, liberty and property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114800"/>
            <a:ext cx="3155222" cy="2667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96" y="0"/>
            <a:ext cx="9144000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should protect the rights of people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rights begin in individual property interest created by an investment in labor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733800"/>
            <a:ext cx="5105400" cy="311393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depends on the governed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majority rule is the cornerstone of all political order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086" y="3429000"/>
            <a:ext cx="6134914" cy="340828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member of the French nobility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wrote:  </a:t>
            </a:r>
            <a:r>
              <a:rPr 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Spirit of Laws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1748 </a:t>
            </a:r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WordArt 6" descr="1275135807_multi-color-wallpapers-9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Baron de Montesquieu</a:t>
            </a:r>
          </a:p>
        </p:txBody>
      </p:sp>
      <p:pic>
        <p:nvPicPr>
          <p:cNvPr id="27652" name="Picture 9" descr="Montesqui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4038600"/>
            <a:ext cx="200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162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3 basic kinds of government: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Republics (power lies in a body of citizens)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Despotism (tyranny)</a:t>
            </a: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Monarchy (A state ruled or headed by a monarch)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315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concept – checks and balances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executive, legislative, judicial branches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power controls the other</a:t>
            </a:r>
            <a:endParaRPr lang="en-US" sz="5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4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6019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English lawyer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wrote:  </a:t>
            </a:r>
            <a:r>
              <a:rPr 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Commentaries on the Laws of England</a:t>
            </a:r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Law –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“Golden Rule”</a:t>
            </a:r>
          </a:p>
        </p:txBody>
      </p:sp>
      <p:sp>
        <p:nvSpPr>
          <p:cNvPr id="33795" name="WordArt 6" descr="Video_StandardArtWork_Community_8x%20Background%20Gallery_GENERAL_AquaBlueOrange-Wash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8392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William Blackstone</a:t>
            </a:r>
          </a:p>
        </p:txBody>
      </p:sp>
      <p:pic>
        <p:nvPicPr>
          <p:cNvPr id="33796" name="Picture 8" descr="trf0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114800"/>
            <a:ext cx="21986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Good custom is:</a:t>
            </a:r>
          </a:p>
          <a:p>
            <a:pPr marL="990600" lvl="1" indent="-533400" eaLnBrk="1" hangingPunct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AutoNum type="arabicParenR"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ancient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noone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remember the beginning of it</a:t>
            </a:r>
          </a:p>
          <a:p>
            <a:pPr marL="990600" lvl="1" indent="-533400" eaLnBrk="1" hangingPunct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AutoNum type="arabicParenR"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continuous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rights claimed under it have never been abandoned or interrupted</a:t>
            </a:r>
          </a:p>
          <a:p>
            <a:pPr marL="990600" lvl="1" indent="-533400" eaLnBrk="1" hangingPunct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AutoNum type="arabicParenR"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peaceable,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supported by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consent of those using the custom</a:t>
            </a:r>
          </a:p>
          <a:p>
            <a:pPr marL="990600" lvl="1" indent="-533400" eaLnBrk="1" hangingPunct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AutoNum type="arabicParenR"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compulsory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 is not left to the option of every man whether he will obey it or not</a:t>
            </a:r>
          </a:p>
          <a:p>
            <a:pPr marL="990600" lvl="1" indent="-533400" eaLnBrk="1" hangingPunct="1">
              <a:lnSpc>
                <a:spcPct val="8500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AutoNum type="arabicParenR"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consistent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one custom cannot contradict another without producing an absurdity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 3" panose="05040102010807070707" pitchFamily="18" charset="2"/>
              <a:buBlip>
                <a:blip r:embed="rId3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presumption of an imaginary, or actual, agreement to set up a government and obey its laws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 3" panose="05040102010807070707" pitchFamily="18" charset="2"/>
              <a:buBlip>
                <a:blip r:embed="rId3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ideas of justice and equity are closely connected with what men feel they have an obligation to do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 3" panose="05040102010807070707" pitchFamily="18" charset="2"/>
              <a:buBlip>
                <a:blip r:embed="rId3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involve unwritten rules of customary social behavior</a:t>
            </a:r>
          </a:p>
        </p:txBody>
      </p:sp>
      <p:sp>
        <p:nvSpPr>
          <p:cNvPr id="7171" name="WordArt 4" descr="1275135807_multi-color-wallpapers-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Social Contract Theory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law protects: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process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attorney-client confidentiality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equality before the law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habeas corpus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to confront accusers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forbiddance of bills of attainder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freedom from forced self-incrimination</a:t>
            </a:r>
          </a:p>
        </p:txBody>
      </p:sp>
      <p:pic>
        <p:nvPicPr>
          <p:cNvPr id="37891" name="Picture 6" descr="MC90043487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838200"/>
            <a:ext cx="92964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Italian Political thinker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wrote:  </a:t>
            </a:r>
            <a:r>
              <a:rPr 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Prince</a:t>
            </a:r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ruler should be feared</a:t>
            </a:r>
          </a:p>
          <a:p>
            <a:pPr lvl="1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must rule by force</a:t>
            </a:r>
          </a:p>
          <a:p>
            <a:pPr lvl="1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carefully choose advisers to assist</a:t>
            </a:r>
            <a:endParaRPr lang="en-US" sz="5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WordArt 5" descr="1275135807_multi-color-wallpapers-9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5875">
                  <a:solidFill>
                    <a:srgbClr val="C0C0C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Niccolo</a:t>
            </a:r>
            <a:r>
              <a:rPr lang="en-US" sz="3600" b="1" kern="10" dirty="0">
                <a:ln w="15875">
                  <a:solidFill>
                    <a:srgbClr val="C0C0C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Machiavelli</a:t>
            </a:r>
          </a:p>
        </p:txBody>
      </p:sp>
      <p:pic>
        <p:nvPicPr>
          <p:cNvPr id="39940" name="Picture 8" descr="the-pri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21701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Influence on American Democracy</a:t>
            </a: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separation of powers</a:t>
            </a:r>
          </a:p>
          <a:p>
            <a:pPr lvl="1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 the power of the president</a:t>
            </a: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citizens from tyranny</a:t>
            </a:r>
          </a:p>
        </p:txBody>
      </p:sp>
      <p:pic>
        <p:nvPicPr>
          <p:cNvPr id="41987" name="Picture 4" descr="MCj043439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648200"/>
            <a:ext cx="1958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80974"/>
            <a:ext cx="8991600" cy="27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692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8855419" cy="27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966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emphasizes the existence of inalienable rights of each person regardless of: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wealth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status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birth</a:t>
            </a:r>
          </a:p>
        </p:txBody>
      </p:sp>
      <p:sp>
        <p:nvSpPr>
          <p:cNvPr id="9219" name="WordArt 4" descr="orange-waves-background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81534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i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Natural Rights Philosophy</a:t>
            </a:r>
          </a:p>
        </p:txBody>
      </p:sp>
      <p:pic>
        <p:nvPicPr>
          <p:cNvPr id="9220" name="Picture 6" descr="MC90033527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943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Popular Sovereignty</a:t>
            </a:r>
          </a:p>
          <a:p>
            <a:pPr lvl="1" eaLnBrk="1" hangingPunct="1">
              <a:spcBef>
                <a:spcPts val="0"/>
              </a:spcBef>
              <a:buClr>
                <a:schemeClr val="fol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is created and derives its authority from the agreement of the people</a:t>
            </a:r>
          </a:p>
          <a:p>
            <a:pPr eaLnBrk="1" hangingPunct="1">
              <a:defRPr/>
            </a:pPr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7" name="Picture 4" descr="MC90014950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81" y="3733800"/>
            <a:ext cx="4689519" cy="312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 3" panose="05040102010807070707" pitchFamily="18" charset="2"/>
              <a:buBlip>
                <a:blip r:embed="rId2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of rules prescribing social conduct and justiciable in the royal courts of England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 3" panose="05040102010807070707" pitchFamily="18" charset="2"/>
              <a:buBlip>
                <a:blip r:embed="rId2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of principles embodied in or derived from precedents – the decisions of certain courts in England and other common law countries</a:t>
            </a:r>
          </a:p>
        </p:txBody>
      </p:sp>
      <p:sp>
        <p:nvSpPr>
          <p:cNvPr id="13315" name="WordArt 4" descr="Video_StandardArtWork_Community_8x%20Background%20Gallery_GENERAL_AquaBlueOrange-Wash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0772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cs typeface="Arial" panose="020B0604020202020204" pitchFamily="34" charset="0"/>
              </a:rPr>
              <a:t>Common Law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Clr>
                <a:schemeClr val="folHlink"/>
              </a:buClr>
              <a:buFont typeface="Wingdings 3" panose="05040102010807070707" pitchFamily="18" charset="2"/>
              <a:buBlip>
                <a:blip r:embed="rId2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law can be</a:t>
            </a:r>
          </a:p>
          <a:p>
            <a:pPr marL="990600" lvl="1" indent="-533400" eaLnBrk="1" hangingPunct="1">
              <a:spcBef>
                <a:spcPct val="0"/>
              </a:spcBef>
              <a:buClr>
                <a:schemeClr val="folHlink"/>
              </a:buClr>
              <a:buFont typeface="Wingdings 3" panose="05040102010807070707" pitchFamily="18" charset="2"/>
              <a:buBlip>
                <a:blip r:embed="rId2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customs – the universal rule of the whole kingdom, and form the common law, in its stricter and more usual signification</a:t>
            </a:r>
          </a:p>
          <a:p>
            <a:pPr marL="990600" lvl="1" indent="-533400" eaLnBrk="1" hangingPunct="1">
              <a:spcBef>
                <a:spcPct val="0"/>
              </a:spcBef>
              <a:buClr>
                <a:schemeClr val="folHlink"/>
              </a:buClr>
              <a:buFont typeface="Wingdings 3" panose="05040102010807070707" pitchFamily="18" charset="2"/>
              <a:buBlip>
                <a:blip r:embed="rId2"/>
              </a:buBlip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Particular customs, which for the most part affect inhabitants within a specific area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state of nature gives rise to a “war of every man against every man”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ensuing chaos would cause humans to leave a state of nature by entering into a social contract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315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gradFill rotWithShape="1">
                  <a:gsLst>
                    <a:gs pos="0">
                      <a:schemeClr val="tx2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Thomas Hobbes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pixels design template">
  <a:themeElements>
    <a:clrScheme name="Blue pixels design template 10">
      <a:dk1>
        <a:srgbClr val="FF9933"/>
      </a:dk1>
      <a:lt1>
        <a:srgbClr val="FFFFFF"/>
      </a:lt1>
      <a:dk2>
        <a:srgbClr val="FE6E02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822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 pixel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ue pixels design template 1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pixels design template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pixels design template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pixels design template 4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FF9900"/>
        </a:accent1>
        <a:accent2>
          <a:srgbClr val="FF505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4848"/>
        </a:accent6>
        <a:hlink>
          <a:srgbClr val="FFFF99"/>
        </a:hlink>
        <a:folHlink>
          <a:srgbClr val="9933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pixels design template 5">
        <a:dk1>
          <a:srgbClr val="25252F"/>
        </a:dk1>
        <a:lt1>
          <a:srgbClr val="CCECFF"/>
        </a:lt1>
        <a:dk2>
          <a:srgbClr val="000000"/>
        </a:dk2>
        <a:lt2>
          <a:srgbClr val="FFFFFF"/>
        </a:lt2>
        <a:accent1>
          <a:srgbClr val="009999"/>
        </a:accent1>
        <a:accent2>
          <a:srgbClr val="67972D"/>
        </a:accent2>
        <a:accent3>
          <a:srgbClr val="AAAAAA"/>
        </a:accent3>
        <a:accent4>
          <a:srgbClr val="AEC9DA"/>
        </a:accent4>
        <a:accent5>
          <a:srgbClr val="AACACA"/>
        </a:accent5>
        <a:accent6>
          <a:srgbClr val="5D8828"/>
        </a:accent6>
        <a:hlink>
          <a:srgbClr val="FFFFCC"/>
        </a:hlink>
        <a:folHlink>
          <a:srgbClr val="9933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pixels design template 6">
        <a:dk1>
          <a:srgbClr val="AAC8C7"/>
        </a:dk1>
        <a:lt1>
          <a:srgbClr val="FFFFFF"/>
        </a:lt1>
        <a:dk2>
          <a:srgbClr val="000000"/>
        </a:dk2>
        <a:lt2>
          <a:srgbClr val="808080"/>
        </a:lt2>
        <a:accent1>
          <a:srgbClr val="336666"/>
        </a:accent1>
        <a:accent2>
          <a:srgbClr val="660099"/>
        </a:accent2>
        <a:accent3>
          <a:srgbClr val="FFFFFF"/>
        </a:accent3>
        <a:accent4>
          <a:srgbClr val="91AAAA"/>
        </a:accent4>
        <a:accent5>
          <a:srgbClr val="ADB8B8"/>
        </a:accent5>
        <a:accent6>
          <a:srgbClr val="5C008A"/>
        </a:accent6>
        <a:hlink>
          <a:srgbClr val="66CCCC"/>
        </a:hlink>
        <a:folHlink>
          <a:srgbClr val="82AC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pixels design template 7">
        <a:dk1>
          <a:srgbClr val="2D2015"/>
        </a:dk1>
        <a:lt1>
          <a:srgbClr val="E6E6CD"/>
        </a:lt1>
        <a:dk2>
          <a:srgbClr val="523E26"/>
        </a:dk2>
        <a:lt2>
          <a:srgbClr val="DFC08D"/>
        </a:lt2>
        <a:accent1>
          <a:srgbClr val="999966"/>
        </a:accent1>
        <a:accent2>
          <a:srgbClr val="8F5F2F"/>
        </a:accent2>
        <a:accent3>
          <a:srgbClr val="B3AFAC"/>
        </a:accent3>
        <a:accent4>
          <a:srgbClr val="C4C4AF"/>
        </a:accent4>
        <a:accent5>
          <a:srgbClr val="CACAB8"/>
        </a:accent5>
        <a:accent6>
          <a:srgbClr val="81552A"/>
        </a:accent6>
        <a:hlink>
          <a:srgbClr val="99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pixels design template 8">
        <a:dk1>
          <a:srgbClr val="25252F"/>
        </a:dk1>
        <a:lt1>
          <a:srgbClr val="E5F2FD"/>
        </a:lt1>
        <a:dk2>
          <a:srgbClr val="000000"/>
        </a:dk2>
        <a:lt2>
          <a:srgbClr val="FFFFFF"/>
        </a:lt2>
        <a:accent1>
          <a:srgbClr val="336699"/>
        </a:accent1>
        <a:accent2>
          <a:srgbClr val="003399"/>
        </a:accent2>
        <a:accent3>
          <a:srgbClr val="AAAAAA"/>
        </a:accent3>
        <a:accent4>
          <a:srgbClr val="C3CFD8"/>
        </a:accent4>
        <a:accent5>
          <a:srgbClr val="ADB8CA"/>
        </a:accent5>
        <a:accent6>
          <a:srgbClr val="002D8A"/>
        </a:accent6>
        <a:hlink>
          <a:srgbClr val="99CC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pixels design template 9">
        <a:dk1>
          <a:srgbClr val="003366"/>
        </a:dk1>
        <a:lt1>
          <a:srgbClr val="EBEBFF"/>
        </a:lt1>
        <a:dk2>
          <a:srgbClr val="000099"/>
        </a:dk2>
        <a:lt2>
          <a:srgbClr val="CCFFFF"/>
        </a:lt2>
        <a:accent1>
          <a:srgbClr val="9999CC"/>
        </a:accent1>
        <a:accent2>
          <a:srgbClr val="669999"/>
        </a:accent2>
        <a:accent3>
          <a:srgbClr val="AAAACA"/>
        </a:accent3>
        <a:accent4>
          <a:srgbClr val="C9C9DA"/>
        </a:accent4>
        <a:accent5>
          <a:srgbClr val="CACAE2"/>
        </a:accent5>
        <a:accent6>
          <a:srgbClr val="5C8A8A"/>
        </a:accent6>
        <a:hlink>
          <a:srgbClr val="666699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pixels design template 10">
        <a:dk1>
          <a:srgbClr val="FF9933"/>
        </a:dk1>
        <a:lt1>
          <a:srgbClr val="FFFFFF"/>
        </a:lt1>
        <a:dk2>
          <a:srgbClr val="FE6E02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82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pixels design template</Template>
  <TotalTime>3557</TotalTime>
  <Words>528</Words>
  <Application>Microsoft Office PowerPoint</Application>
  <PresentationFormat>On-screen Show (4:3)</PresentationFormat>
  <Paragraphs>90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Wingdings</vt:lpstr>
      <vt:lpstr>Wingdings 3</vt:lpstr>
      <vt:lpstr>Blue pixels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Influential Political Philosophers</dc:title>
  <dc:creator>Owner</dc:creator>
  <cp:lastModifiedBy>Rich Bradley</cp:lastModifiedBy>
  <cp:revision>105</cp:revision>
  <dcterms:created xsi:type="dcterms:W3CDTF">2007-04-13T00:20:16Z</dcterms:created>
  <dcterms:modified xsi:type="dcterms:W3CDTF">2014-11-09T14:51:50Z</dcterms:modified>
</cp:coreProperties>
</file>