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3" r:id="rId3"/>
    <p:sldId id="284" r:id="rId4"/>
    <p:sldId id="266" r:id="rId5"/>
    <p:sldId id="279" r:id="rId6"/>
    <p:sldId id="257" r:id="rId7"/>
    <p:sldId id="258" r:id="rId8"/>
    <p:sldId id="259" r:id="rId9"/>
    <p:sldId id="281" r:id="rId10"/>
    <p:sldId id="267" r:id="rId11"/>
    <p:sldId id="268" r:id="rId12"/>
    <p:sldId id="282" r:id="rId13"/>
    <p:sldId id="262" r:id="rId14"/>
    <p:sldId id="263" r:id="rId15"/>
    <p:sldId id="260" r:id="rId16"/>
    <p:sldId id="261" r:id="rId17"/>
    <p:sldId id="269" r:id="rId18"/>
    <p:sldId id="272" r:id="rId19"/>
    <p:sldId id="273" r:id="rId20"/>
    <p:sldId id="274" r:id="rId21"/>
    <p:sldId id="275" r:id="rId22"/>
    <p:sldId id="276" r:id="rId23"/>
    <p:sldId id="278" r:id="rId24"/>
    <p:sldId id="285" r:id="rId25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FF0000"/>
    <a:srgbClr val="66FF33"/>
    <a:srgbClr val="FF9933"/>
    <a:srgbClr val="101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F1EAEADD-7191-4520-A4C1-FA24A9EC67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359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F39947C-C795-4BEE-B13E-F51CDE59D1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360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7801D-47BC-460E-B04B-2AFD438AEEF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7596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14ACE-059B-4A9D-8C59-13EDD33C5585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512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09246-B5F6-4233-9440-2FC5BFEE8E2C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386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55BC9-D4B1-4D59-8253-183F14AD484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22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05C1B4-DAA1-43FD-B920-6C8AEEA9EE8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539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E4FEA4-820D-4EA9-AA3D-1349EEEE18A5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100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51472-2A20-4E00-8EF0-B7172B87315F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681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7C3657-D1A6-447D-A87D-BBC4A7941ACE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313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1CA142-D874-4B43-9DE9-CD7403AF4018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867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70B0CF-0F08-4707-AC80-8A22A79B6BD8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307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DD56F-5BB0-41CF-8344-402FA4F1CEEF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947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754B68-94E7-449A-814F-6784769227B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754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445BC3-6955-4230-98FD-464E778AF17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682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608B0F-666A-4B96-92D9-33007C2CF56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573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1F0F77-36D3-477D-B20A-F234A923218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875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C5450-C42C-45E9-85C5-6B8704CCD51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960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A6116D-C1CE-47DE-B1B1-5C047D00D07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781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09A6-D3B8-41F2-8B75-8967E6C4B67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318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AF09F-6F40-491B-9ECA-C18A75D635B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76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81400"/>
            <a:ext cx="9144000" cy="914400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19600"/>
            <a:ext cx="9144000" cy="685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4CF8D0-B0DD-40A1-A372-A9962C13C4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3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003BA-D84F-419C-958E-5189792135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65617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76200"/>
            <a:ext cx="22860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76200"/>
            <a:ext cx="67056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31777-E5BB-44AF-B85F-77B1232AB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9359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EE088-C8E9-463B-9C40-CEEE09BD28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1912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D1DF6-8B59-466C-813D-98F281FFD5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6216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90600"/>
            <a:ext cx="40386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990600"/>
            <a:ext cx="40386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8F9E7-4C4A-44D8-8479-468B8E05E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34538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5CDAB-9646-4E3C-BE81-E5B97C2F50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7667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EAE9E-D47A-49BA-AA17-6E50DDCBD0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9542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F443C-ED65-4358-9FA6-33F8CED9F9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4082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1B58C-B0C6-4592-A971-DF247ADEC9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868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9A496-4A94-40B4-9B71-3ED735F28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4073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90600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-7620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BCBE378-781E-425B-9E43-86C853214A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36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36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36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36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3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36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anose="020B080603090205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anose="020B080603090205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anose="020B080603090205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anose="020B080603090205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anose="020B080603090205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anose="020B080603090205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anose="020B080603090205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anose="020B080603090205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en.wikipedia.org/wiki/Image:Henry_II_of_England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MPj04007970000[1]"/>
          <p:cNvPicPr>
            <a:picLocks noChangeAspect="1" noChangeArrowheads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233363" y="381000"/>
            <a:ext cx="8677275" cy="6172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Influential Documents</a:t>
            </a:r>
          </a:p>
          <a:p>
            <a:pPr algn="ctr"/>
            <a:r>
              <a:rPr lang="en-US" sz="3600" b="1" kern="10" dirty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for</a:t>
            </a:r>
          </a:p>
          <a:p>
            <a:pPr algn="ctr"/>
            <a:r>
              <a:rPr lang="en-US" sz="3600" b="1" kern="10" dirty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American Democracy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MPj04007970000[1]"/>
          <p:cNvPicPr>
            <a:picLocks noChangeAspect="1" noChangeArrowheads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¯"/>
            </a:pPr>
            <a:r>
              <a:rPr lang="en-US" altLang="en-US" sz="6000" dirty="0">
                <a:solidFill>
                  <a:srgbClr val="000066"/>
                </a:solidFill>
                <a:latin typeface="Impact" panose="020B0806030902050204" pitchFamily="34" charset="0"/>
              </a:rPr>
              <a:t>perhaps the most important early example of a written statement of law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¯"/>
            </a:pPr>
            <a:r>
              <a:rPr lang="en-US" altLang="en-US" sz="6000" dirty="0">
                <a:solidFill>
                  <a:srgbClr val="000066"/>
                </a:solidFill>
                <a:latin typeface="Impact" panose="020B0806030902050204" pitchFamily="34" charset="0"/>
              </a:rPr>
              <a:t>expressed the idea that the monarch must accept established rules of law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MPj04007970000[1]"/>
          <p:cNvPicPr>
            <a:picLocks noChangeAspect="1" noChangeArrowheads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296400" cy="6858000"/>
          </a:xfrm>
        </p:spPr>
        <p:txBody>
          <a:bodyPr/>
          <a:lstStyle/>
          <a:p>
            <a:pPr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¯"/>
            </a:pPr>
            <a:r>
              <a:rPr lang="en-US" altLang="en-US" sz="44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Concepts</a:t>
            </a:r>
          </a:p>
          <a:p>
            <a:pPr lvl="1"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¯"/>
            </a:pPr>
            <a:r>
              <a:rPr lang="en-US" altLang="en-US" sz="44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freedom of the Church </a:t>
            </a:r>
          </a:p>
          <a:p>
            <a:pPr lvl="1"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¯"/>
            </a:pPr>
            <a:r>
              <a:rPr lang="en-US" altLang="en-US" sz="44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hear petitions from the barons</a:t>
            </a:r>
          </a:p>
          <a:p>
            <a:pPr lvl="1"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¯"/>
            </a:pPr>
            <a:r>
              <a:rPr lang="en-US" altLang="en-US" sz="44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freedom from quartering troops</a:t>
            </a:r>
          </a:p>
          <a:p>
            <a:pPr lvl="1"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¯"/>
            </a:pPr>
            <a:r>
              <a:rPr lang="en-US" altLang="en-US" sz="44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cannot seize land to pay for debts</a:t>
            </a:r>
          </a:p>
          <a:p>
            <a:pPr lvl="1"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¯"/>
            </a:pPr>
            <a:r>
              <a:rPr lang="en-US" altLang="en-US" sz="44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due process</a:t>
            </a:r>
          </a:p>
          <a:p>
            <a:pPr lvl="1"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¯"/>
            </a:pPr>
            <a:r>
              <a:rPr lang="en-US" altLang="en-US" sz="44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speedy trial and right to witnesses</a:t>
            </a:r>
          </a:p>
          <a:p>
            <a:pPr lvl="1"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¯"/>
            </a:pPr>
            <a:r>
              <a:rPr lang="en-US" altLang="en-US" sz="44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cannot issue extreme punishments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8331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4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MPj04007970000[1]"/>
          <p:cNvPicPr>
            <a:picLocks noChangeAspect="1" noChangeArrowheads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­"/>
            </a:pPr>
            <a:r>
              <a:rPr lang="en-US" altLang="en-US" sz="4800" dirty="0">
                <a:solidFill>
                  <a:srgbClr val="000066"/>
                </a:solidFill>
                <a:latin typeface="Impact" panose="020B0806030902050204" pitchFamily="34" charset="0"/>
              </a:rPr>
              <a:t>Charles I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­"/>
            </a:pPr>
            <a:r>
              <a:rPr lang="en-US" altLang="en-US" sz="4800" dirty="0">
                <a:solidFill>
                  <a:srgbClr val="000066"/>
                </a:solidFill>
                <a:latin typeface="Impact" panose="020B0806030902050204" pitchFamily="34" charset="0"/>
              </a:rPr>
              <a:t>eliminated Parliament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­"/>
            </a:pPr>
            <a:r>
              <a:rPr lang="en-US" altLang="en-US" sz="4800" dirty="0">
                <a:solidFill>
                  <a:srgbClr val="000066"/>
                </a:solidFill>
                <a:latin typeface="Impact" panose="020B0806030902050204" pitchFamily="34" charset="0"/>
              </a:rPr>
              <a:t>began abusing power</a:t>
            </a:r>
          </a:p>
          <a:p>
            <a:pPr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­"/>
            </a:pPr>
            <a:r>
              <a:rPr lang="en-US" altLang="en-US" sz="4800" dirty="0">
                <a:solidFill>
                  <a:srgbClr val="000066"/>
                </a:solidFill>
                <a:latin typeface="Impact" panose="020B0806030902050204" pitchFamily="34" charset="0"/>
              </a:rPr>
              <a:t>House of Commons member Sir Edward Coke drafted a list of complaints</a:t>
            </a:r>
          </a:p>
          <a:p>
            <a:pPr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­"/>
            </a:pPr>
            <a:r>
              <a:rPr lang="en-US" altLang="en-US" sz="4800" dirty="0">
                <a:solidFill>
                  <a:srgbClr val="000066"/>
                </a:solidFill>
                <a:latin typeface="Impact" panose="020B0806030902050204" pitchFamily="34" charset="0"/>
              </a:rPr>
              <a:t>king was forced to sign the </a:t>
            </a:r>
            <a:r>
              <a:rPr lang="en-US" altLang="en-US" sz="4800" i="1" u="sng" dirty="0">
                <a:solidFill>
                  <a:srgbClr val="000066"/>
                </a:solidFill>
                <a:latin typeface="Impact" panose="020B0806030902050204" pitchFamily="34" charset="0"/>
              </a:rPr>
              <a:t>Petition of Right</a:t>
            </a:r>
          </a:p>
        </p:txBody>
      </p:sp>
      <p:sp>
        <p:nvSpPr>
          <p:cNvPr id="11271" name="WordArt 7" descr="Sphere"/>
          <p:cNvSpPr>
            <a:spLocks noChangeArrowheads="1" noChangeShapeType="1" noTextEdit="1"/>
          </p:cNvSpPr>
          <p:nvPr/>
        </p:nvSpPr>
        <p:spPr bwMode="auto">
          <a:xfrm>
            <a:off x="0" y="152400"/>
            <a:ext cx="9144000" cy="914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pattFill prst="sphere">
                  <a:fgClr>
                    <a:srgbClr val="FF0000"/>
                  </a:fgClr>
                  <a:bgClr>
                    <a:srgbClr val="000099"/>
                  </a:bgClr>
                </a:patt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Impact" panose="020B0806030902050204" pitchFamily="34" charset="0"/>
              </a:rPr>
              <a:t>Petition of Right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1219200"/>
            <a:ext cx="1600200" cy="1980248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MPj04007970000[1]"/>
          <p:cNvPicPr>
            <a:picLocks noChangeAspect="1" noChangeArrowheads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858000"/>
          </a:xfrm>
        </p:spPr>
        <p:txBody>
          <a:bodyPr/>
          <a:lstStyle/>
          <a:p>
            <a:pPr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4000" dirty="0">
                <a:solidFill>
                  <a:srgbClr val="000066"/>
                </a:solidFill>
                <a:latin typeface="Impact" panose="020B0806030902050204" pitchFamily="34" charset="0"/>
              </a:rPr>
              <a:t>Concepts</a:t>
            </a:r>
          </a:p>
          <a:p>
            <a:pPr lvl="1"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4000" dirty="0">
                <a:solidFill>
                  <a:srgbClr val="000066"/>
                </a:solidFill>
                <a:latin typeface="Impact" panose="020B0806030902050204" pitchFamily="34" charset="0"/>
              </a:rPr>
              <a:t>Parliament must give consent to tax</a:t>
            </a:r>
          </a:p>
          <a:p>
            <a:pPr lvl="1"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4000" dirty="0">
                <a:solidFill>
                  <a:srgbClr val="000066"/>
                </a:solidFill>
                <a:latin typeface="Impact" panose="020B0806030902050204" pitchFamily="34" charset="0"/>
              </a:rPr>
              <a:t>due process</a:t>
            </a:r>
          </a:p>
          <a:p>
            <a:pPr lvl="1"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4000" dirty="0">
                <a:solidFill>
                  <a:srgbClr val="000066"/>
                </a:solidFill>
                <a:latin typeface="Impact" panose="020B0806030902050204" pitchFamily="34" charset="0"/>
              </a:rPr>
              <a:t>protection from land seizure</a:t>
            </a:r>
          </a:p>
          <a:p>
            <a:pPr lvl="1"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4000" dirty="0">
                <a:solidFill>
                  <a:srgbClr val="000066"/>
                </a:solidFill>
                <a:latin typeface="Impact" panose="020B0806030902050204" pitchFamily="34" charset="0"/>
              </a:rPr>
              <a:t>imprisonment without probable cause was forbidden</a:t>
            </a:r>
          </a:p>
          <a:p>
            <a:pPr lvl="1"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4000" dirty="0">
                <a:solidFill>
                  <a:srgbClr val="000066"/>
                </a:solidFill>
                <a:latin typeface="Impact" panose="020B0806030902050204" pitchFamily="34" charset="0"/>
              </a:rPr>
              <a:t>quartering of troops was prohibited</a:t>
            </a:r>
          </a:p>
          <a:p>
            <a:pPr lvl="1"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4000" dirty="0">
                <a:solidFill>
                  <a:srgbClr val="000066"/>
                </a:solidFill>
                <a:latin typeface="Impact" panose="020B0806030902050204" pitchFamily="34" charset="0"/>
              </a:rPr>
              <a:t>trial by jury</a:t>
            </a:r>
          </a:p>
          <a:p>
            <a:pPr lvl="1"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4000" dirty="0">
                <a:solidFill>
                  <a:srgbClr val="000066"/>
                </a:solidFill>
                <a:latin typeface="Impact" panose="020B0806030902050204" pitchFamily="34" charset="0"/>
              </a:rPr>
              <a:t>protection from unjust punishments or fines</a:t>
            </a:r>
          </a:p>
        </p:txBody>
      </p:sp>
      <p:pic>
        <p:nvPicPr>
          <p:cNvPr id="12292" name="Picture 4" descr="MCj0149345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43000"/>
            <a:ext cx="1676400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MCj0290885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13" y="5849938"/>
            <a:ext cx="1055687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MCj0318666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2667000"/>
            <a:ext cx="10699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MPj04007970000[1]"/>
          <p:cNvPicPr>
            <a:picLocks noChangeAspect="1" noChangeArrowheads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en-US" altLang="en-US" sz="4800" dirty="0">
                <a:solidFill>
                  <a:srgbClr val="000066"/>
                </a:solidFill>
                <a:latin typeface="Impact" panose="020B0806030902050204" pitchFamily="34" charset="0"/>
              </a:rPr>
              <a:t>rule of James II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en-US" altLang="en-US" sz="4800" dirty="0" smtClean="0">
                <a:solidFill>
                  <a:srgbClr val="000066"/>
                </a:solidFill>
                <a:latin typeface="Impact" panose="020B0806030902050204" pitchFamily="34" charset="0"/>
              </a:rPr>
              <a:t>Glorious Revolution effects</a:t>
            </a:r>
            <a:endParaRPr lang="en-US" altLang="en-US" sz="4800" dirty="0">
              <a:solidFill>
                <a:srgbClr val="000066"/>
              </a:solidFill>
              <a:latin typeface="Impact" panose="020B080603090205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en-US" altLang="en-US" sz="4800" dirty="0">
                <a:solidFill>
                  <a:srgbClr val="000066"/>
                </a:solidFill>
                <a:latin typeface="Impact" panose="020B0806030902050204" pitchFamily="34" charset="0"/>
              </a:rPr>
              <a:t>Parliament destroyed the divine right theory of kingship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en-US" altLang="en-US" sz="4800" dirty="0">
                <a:solidFill>
                  <a:srgbClr val="000066"/>
                </a:solidFill>
                <a:latin typeface="Impact" panose="020B0806030902050204" pitchFamily="34" charset="0"/>
              </a:rPr>
              <a:t>was a triumph for the purity of constitutional law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152400" y="76200"/>
            <a:ext cx="87630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</a:rPr>
              <a:t>English Bill of Rights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4419600"/>
            <a:ext cx="1905000" cy="237888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MPj04007970000[1]"/>
          <p:cNvPicPr>
            <a:picLocks noChangeAspect="1" noChangeArrowheads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®"/>
            </a:pPr>
            <a:r>
              <a:rPr lang="en-US" altLang="en-US" sz="4800" dirty="0">
                <a:solidFill>
                  <a:srgbClr val="000066"/>
                </a:solidFill>
                <a:latin typeface="Impact" panose="020B0806030902050204" pitchFamily="34" charset="0"/>
              </a:rPr>
              <a:t>Concepts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®"/>
            </a:pPr>
            <a:r>
              <a:rPr lang="en-US" altLang="en-US" sz="4800" dirty="0">
                <a:solidFill>
                  <a:srgbClr val="000066"/>
                </a:solidFill>
                <a:latin typeface="Impact" panose="020B0806030902050204" pitchFamily="34" charset="0"/>
              </a:rPr>
              <a:t>Parliament has the right to levy taxes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®"/>
            </a:pPr>
            <a:r>
              <a:rPr lang="en-US" altLang="en-US" sz="4800" dirty="0" smtClean="0">
                <a:solidFill>
                  <a:srgbClr val="000066"/>
                </a:solidFill>
                <a:latin typeface="Impact" panose="020B0806030902050204" pitchFamily="34" charset="0"/>
              </a:rPr>
              <a:t>free </a:t>
            </a:r>
            <a:r>
              <a:rPr lang="en-US" altLang="en-US" sz="4800" dirty="0">
                <a:solidFill>
                  <a:srgbClr val="000066"/>
                </a:solidFill>
                <a:latin typeface="Impact" panose="020B0806030902050204" pitchFamily="34" charset="0"/>
              </a:rPr>
              <a:t>exercise of religion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®"/>
            </a:pPr>
            <a:r>
              <a:rPr lang="en-US" altLang="en-US" sz="4800" dirty="0">
                <a:solidFill>
                  <a:srgbClr val="000066"/>
                </a:solidFill>
                <a:latin typeface="Impact" panose="020B0806030902050204" pitchFamily="34" charset="0"/>
              </a:rPr>
              <a:t>right to assemble peacefully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®"/>
            </a:pPr>
            <a:r>
              <a:rPr lang="en-US" altLang="en-US" sz="4800" dirty="0">
                <a:solidFill>
                  <a:srgbClr val="000066"/>
                </a:solidFill>
                <a:latin typeface="Impact" panose="020B0806030902050204" pitchFamily="34" charset="0"/>
              </a:rPr>
              <a:t>right to bear arms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®"/>
            </a:pPr>
            <a:r>
              <a:rPr lang="en-US" altLang="en-US" sz="4800" dirty="0">
                <a:solidFill>
                  <a:srgbClr val="000066"/>
                </a:solidFill>
                <a:latin typeface="Impact" panose="020B0806030902050204" pitchFamily="34" charset="0"/>
              </a:rPr>
              <a:t>protection of property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®"/>
            </a:pPr>
            <a:r>
              <a:rPr lang="en-US" altLang="en-US" sz="4800" dirty="0">
                <a:solidFill>
                  <a:srgbClr val="000066"/>
                </a:solidFill>
                <a:latin typeface="Impact" panose="020B0806030902050204" pitchFamily="34" charset="0"/>
              </a:rPr>
              <a:t>protection of the rights of the accused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35" name="Group 347"/>
          <p:cNvGraphicFramePr>
            <a:graphicFrameLocks noGrp="1"/>
          </p:cNvGraphicFramePr>
          <p:nvPr/>
        </p:nvGraphicFramePr>
        <p:xfrm>
          <a:off x="152400" y="152400"/>
          <a:ext cx="8839200" cy="6667502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066800"/>
                <a:gridCol w="1066800"/>
                <a:gridCol w="1143000"/>
                <a:gridCol w="1143000"/>
                <a:gridCol w="1066800"/>
                <a:gridCol w="1219200"/>
              </a:tblGrid>
              <a:tr h="46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Bill of Rights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(1791)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religion, speech, press, assembly, petition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nd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keep &amp; bear arms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rd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freedom from quartering troop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search &amp; seizure rights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due process rights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fair trial rights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freedom from cruel &amp; unusual punishment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Magna Carta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(1215)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57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Petition of Right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(1621)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57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English Bill of Rights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(1688)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Group 2"/>
          <p:cNvGraphicFramePr>
            <a:graphicFrameLocks noGrp="1"/>
          </p:cNvGraphicFramePr>
          <p:nvPr/>
        </p:nvGraphicFramePr>
        <p:xfrm>
          <a:off x="152400" y="152400"/>
          <a:ext cx="8839200" cy="6667502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066800"/>
                <a:gridCol w="1066800"/>
                <a:gridCol w="1143000"/>
                <a:gridCol w="1143000"/>
                <a:gridCol w="1066800"/>
                <a:gridCol w="1219200"/>
              </a:tblGrid>
              <a:tr h="46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Bill of Rights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(1791)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religion, speech, press, assembly, petition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nd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keep &amp; bear arms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rd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freedom from quartering troop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search &amp; seizure rights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due process rights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fair trial rights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freedom from cruel &amp; unusual punishment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Magna Carta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(1215)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57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Petition of Right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(1621)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57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English Bill of Rights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(1688)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Group 2"/>
          <p:cNvGraphicFramePr>
            <a:graphicFrameLocks noGrp="1"/>
          </p:cNvGraphicFramePr>
          <p:nvPr/>
        </p:nvGraphicFramePr>
        <p:xfrm>
          <a:off x="152400" y="152400"/>
          <a:ext cx="8839200" cy="6667502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066800"/>
                <a:gridCol w="1066800"/>
                <a:gridCol w="1143000"/>
                <a:gridCol w="1143000"/>
                <a:gridCol w="1066800"/>
                <a:gridCol w="1219200"/>
              </a:tblGrid>
              <a:tr h="46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Bill of Rights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(1791)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religion, speech, press, assembly, petition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nd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keep &amp; bear arms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rd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freedom from quartering troop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search &amp; seizure rights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due process rights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fair trial rights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freedom from cruel &amp; unusual punishment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Magna Carta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(1215)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57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Petition of Right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(1621)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57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English Bill of Rights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(1688)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6200" y="5105400"/>
            <a:ext cx="8963891" cy="1752600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solidFill>
                  <a:srgbClr val="000066"/>
                </a:solidFill>
                <a:latin typeface="Impact" panose="020B0806030902050204" pitchFamily="34" charset="0"/>
              </a:rPr>
              <a:t>Looking at our Founding Fathers English Heritage through documents</a:t>
            </a:r>
          </a:p>
        </p:txBody>
      </p:sp>
      <p:pic>
        <p:nvPicPr>
          <p:cNvPr id="2052" name="Picture 5" descr="zz-Reformation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1920009"/>
            <a:ext cx="47244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0891" y="121656"/>
            <a:ext cx="8839200" cy="1676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i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Early America – </a:t>
            </a:r>
          </a:p>
          <a:p>
            <a:pPr algn="ctr"/>
            <a:r>
              <a:rPr lang="en-US" sz="5400" b="1" i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on the road to self-government… </a:t>
            </a:r>
            <a:endParaRPr lang="en-US" sz="5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89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Group 2"/>
          <p:cNvGraphicFramePr>
            <a:graphicFrameLocks noGrp="1"/>
          </p:cNvGraphicFramePr>
          <p:nvPr/>
        </p:nvGraphicFramePr>
        <p:xfrm>
          <a:off x="152400" y="152400"/>
          <a:ext cx="8839200" cy="6667502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066800"/>
                <a:gridCol w="1066800"/>
                <a:gridCol w="1143000"/>
                <a:gridCol w="1143000"/>
                <a:gridCol w="1066800"/>
                <a:gridCol w="1219200"/>
              </a:tblGrid>
              <a:tr h="46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Bill of Rights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(1791)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religion, speech, press, assembly, petition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nd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keep &amp; bear arms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rd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freedom from quartering troop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search &amp; seizure rights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due process rights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fair trial rights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freedom from cruel &amp; unusual punishment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Magna Carta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(1215)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57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Petition of Right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(1621)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57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English Bill of Rights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(1688)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Group 2"/>
          <p:cNvGraphicFramePr>
            <a:graphicFrameLocks noGrp="1"/>
          </p:cNvGraphicFramePr>
          <p:nvPr/>
        </p:nvGraphicFramePr>
        <p:xfrm>
          <a:off x="152400" y="152400"/>
          <a:ext cx="8839200" cy="6667502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066800"/>
                <a:gridCol w="1066800"/>
                <a:gridCol w="1143000"/>
                <a:gridCol w="1143000"/>
                <a:gridCol w="1066800"/>
                <a:gridCol w="1219200"/>
              </a:tblGrid>
              <a:tr h="46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Bill of Rights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(1791)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religion, speech, press, assembly, petition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nd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keep &amp; bear arms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rd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freedom from quartering troop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search &amp; seizure rights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due process rights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fair trial rights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freedom from cruel &amp; unusual punishment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Magna Carta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(1215)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57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Petition of Right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(1621)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57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English Bill of Rights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(1688)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Group 2"/>
          <p:cNvGraphicFramePr>
            <a:graphicFrameLocks noGrp="1"/>
          </p:cNvGraphicFramePr>
          <p:nvPr/>
        </p:nvGraphicFramePr>
        <p:xfrm>
          <a:off x="152400" y="152400"/>
          <a:ext cx="8839200" cy="6667502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066800"/>
                <a:gridCol w="1066800"/>
                <a:gridCol w="1143000"/>
                <a:gridCol w="1143000"/>
                <a:gridCol w="1066800"/>
                <a:gridCol w="1219200"/>
              </a:tblGrid>
              <a:tr h="46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Bill of Rights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(1791)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religion, speech, press, assembly, petition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nd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keep &amp; bear arms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rd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freedom from quartering troop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search &amp; seizure rights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due process rights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fair trial rights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freedom from cruel &amp; unusual punishment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Magna Carta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(1215)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57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Petition of Right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(1621)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57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English Bill of Rights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(1688)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2" name="Group 2"/>
          <p:cNvGraphicFramePr>
            <a:graphicFrameLocks noGrp="1"/>
          </p:cNvGraphicFramePr>
          <p:nvPr/>
        </p:nvGraphicFramePr>
        <p:xfrm>
          <a:off x="152400" y="152400"/>
          <a:ext cx="8839200" cy="6667502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066800"/>
                <a:gridCol w="1066800"/>
                <a:gridCol w="1143000"/>
                <a:gridCol w="1143000"/>
                <a:gridCol w="1066800"/>
                <a:gridCol w="1219200"/>
              </a:tblGrid>
              <a:tr h="46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Bill of Rights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(1791)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religion, speech, press, assembly, petition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nd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keep &amp; bear arms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rd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freedom from quartering troop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search &amp; seizure rights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due process rights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fair trial rights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freedom from cruel &amp; unusual punishment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Magna Carta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(1215)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57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Petition of Right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(1621)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57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English Bill of Rights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ury Gothic" panose="020B0502020202020204" pitchFamily="34" charset="0"/>
                        </a:rPr>
                        <a:t>(1688)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04" y="228600"/>
            <a:ext cx="6944591" cy="4583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029200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Lord Mansfield (with whip) and George III are in an open chaise being pulled towards a chasm which represents war with the American colonies by 2 horses labeled ‘Pride’ and “Obstinacy’.  These animals are trampling all over the Magna Carta and the Constitution  as America burns in the distance.  This cartoon appeared in </a:t>
            </a:r>
            <a:r>
              <a:rPr lang="en-US" b="1" i="1" dirty="0" smtClean="0">
                <a:solidFill>
                  <a:schemeClr val="bg1"/>
                </a:solidFill>
              </a:rPr>
              <a:t>Westminster Magazine</a:t>
            </a:r>
            <a:r>
              <a:rPr lang="en-US" b="1" dirty="0" smtClean="0">
                <a:solidFill>
                  <a:schemeClr val="bg1"/>
                </a:solidFill>
              </a:rPr>
              <a:t> in 1775.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018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97" y="76200"/>
            <a:ext cx="9144793" cy="236220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rgbClr val="000099"/>
                </a:solidFill>
                <a:latin typeface="+mj-lt"/>
              </a:rPr>
              <a:t>Democracy was not created in a heartbeat. In a world where people were ruled by monarchs from above, the idea of self-government is entirely </a:t>
            </a:r>
            <a:r>
              <a:rPr lang="en-US" sz="4400" b="1" dirty="0" smtClean="0">
                <a:solidFill>
                  <a:srgbClr val="000099"/>
                </a:solidFill>
                <a:latin typeface="+mj-lt"/>
              </a:rPr>
              <a:t>alien</a:t>
            </a:r>
            <a:endParaRPr lang="en-US" sz="4400" b="1" dirty="0">
              <a:solidFill>
                <a:srgbClr val="000099"/>
              </a:solidFill>
              <a:latin typeface="+mj-lt"/>
            </a:endParaRPr>
          </a:p>
        </p:txBody>
      </p:sp>
      <p:pic>
        <p:nvPicPr>
          <p:cNvPr id="4" name="Picture 5" descr="dt11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0">
            <a:off x="427038" y="4086296"/>
            <a:ext cx="1949527" cy="245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MagnaCarteG_468x5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6674902" y="4071288"/>
            <a:ext cx="1987871" cy="245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136" y="3917328"/>
            <a:ext cx="3641726" cy="218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42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0292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en-US" altLang="en-US" sz="6000" dirty="0">
                <a:solidFill>
                  <a:schemeClr val="bg1"/>
                </a:solidFill>
                <a:latin typeface="Impact" panose="020B0806030902050204" pitchFamily="34" charset="0"/>
              </a:rPr>
              <a:t>government should be the servant, not the master, of the people</a:t>
            </a:r>
          </a:p>
          <a:p>
            <a:pPr>
              <a:lnSpc>
                <a:spcPct val="95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en-US" altLang="en-US" sz="6000" dirty="0">
                <a:solidFill>
                  <a:schemeClr val="bg1"/>
                </a:solidFill>
                <a:latin typeface="Impact" panose="020B0806030902050204" pitchFamily="34" charset="0"/>
              </a:rPr>
              <a:t>a fundamental higher law, or constitution, should limit government</a:t>
            </a:r>
          </a:p>
        </p:txBody>
      </p: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6868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/>
            </a:prstTxWarp>
            <a:scene3d>
              <a:camera prst="legacyObliqueRight"/>
              <a:lightRig rig="legacyHarsh3" dir="t"/>
            </a:scene3d>
            <a:sp3d extrusionH="100000" prstMaterial="legacyMatte">
              <a:bevelT w="38100" h="38100" prst="convex"/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i="1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Impact" panose="020B0806030902050204" pitchFamily="34" charset="0"/>
              </a:rPr>
              <a:t>Limited Government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  <p:bldP spid="491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ReaganLimitedGovern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39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MPj04007970000[1]"/>
          <p:cNvPicPr>
            <a:picLocks noChangeAspect="1" noChangeArrowheads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0292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û"/>
            </a:pPr>
            <a:r>
              <a:rPr lang="en-US" altLang="en-US" sz="6000" dirty="0">
                <a:solidFill>
                  <a:srgbClr val="000066"/>
                </a:solidFill>
                <a:latin typeface="Impact" panose="020B0806030902050204" pitchFamily="34" charset="0"/>
              </a:rPr>
              <a:t>William of Normandy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û"/>
            </a:pPr>
            <a:r>
              <a:rPr lang="en-US" altLang="en-US" sz="6000" dirty="0">
                <a:solidFill>
                  <a:srgbClr val="000066"/>
                </a:solidFill>
                <a:latin typeface="Impact" panose="020B0806030902050204" pitchFamily="34" charset="0"/>
              </a:rPr>
              <a:t>conquers England – 1066 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û"/>
            </a:pPr>
            <a:r>
              <a:rPr lang="en-US" altLang="en-US" sz="6000" dirty="0">
                <a:solidFill>
                  <a:srgbClr val="000066"/>
                </a:solidFill>
                <a:latin typeface="Impact" panose="020B0806030902050204" pitchFamily="34" charset="0"/>
              </a:rPr>
              <a:t>made nobles swear oath of loyalty to the king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û"/>
            </a:pPr>
            <a:r>
              <a:rPr lang="en-US" altLang="en-US" sz="6000" dirty="0">
                <a:solidFill>
                  <a:srgbClr val="000066"/>
                </a:solidFill>
                <a:latin typeface="Impact" panose="020B0806030902050204" pitchFamily="34" charset="0"/>
              </a:rPr>
              <a:t>created a strong, centralized monarchy</a:t>
            </a:r>
          </a:p>
        </p:txBody>
      </p:sp>
      <p:pic>
        <p:nvPicPr>
          <p:cNvPr id="6148" name="Picture 4" descr="MCj0378761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203700"/>
            <a:ext cx="1752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6868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i="1" kern="10" dirty="0">
                <a:ln w="9525">
                  <a:round/>
                  <a:headEnd/>
                  <a:tailEnd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</a:rPr>
              <a:t>Power of the Monarch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MPj04007970000[1]"/>
          <p:cNvPicPr>
            <a:picLocks noChangeAspect="1" noChangeArrowheads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û"/>
            </a:pPr>
            <a:r>
              <a:rPr lang="en-US" altLang="en-US" sz="3600" dirty="0">
                <a:solidFill>
                  <a:srgbClr val="000066"/>
                </a:solidFill>
                <a:latin typeface="Impact" panose="020B0806030902050204" pitchFamily="34" charset="0"/>
              </a:rPr>
              <a:t>Henry II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û"/>
            </a:pPr>
            <a:r>
              <a:rPr lang="en-US" altLang="en-US" sz="3600" dirty="0">
                <a:solidFill>
                  <a:srgbClr val="000066"/>
                </a:solidFill>
                <a:latin typeface="Impact" panose="020B0806030902050204" pitchFamily="34" charset="0"/>
              </a:rPr>
              <a:t>believed that expanding the power of the royal courts expanded the king’s power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û"/>
            </a:pPr>
            <a:r>
              <a:rPr lang="en-US" altLang="en-US" sz="3600" dirty="0">
                <a:solidFill>
                  <a:srgbClr val="000066"/>
                </a:solidFill>
                <a:latin typeface="Impact" panose="020B0806030902050204" pitchFamily="34" charset="0"/>
              </a:rPr>
              <a:t>Royal judges, sheriffs and </a:t>
            </a:r>
            <a:r>
              <a:rPr lang="en-US" altLang="en-US" sz="3600" dirty="0" err="1">
                <a:solidFill>
                  <a:srgbClr val="000066"/>
                </a:solidFill>
                <a:latin typeface="Impact" panose="020B0806030902050204" pitchFamily="34" charset="0"/>
              </a:rPr>
              <a:t>commisioners</a:t>
            </a:r>
            <a:r>
              <a:rPr lang="en-US" altLang="en-US" sz="3600" dirty="0">
                <a:solidFill>
                  <a:srgbClr val="000066"/>
                </a:solidFill>
                <a:latin typeface="Impact" panose="020B0806030902050204" pitchFamily="34" charset="0"/>
              </a:rPr>
              <a:t> drilled Englishmen of all classes in the procedures of royal government &amp; law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û"/>
            </a:pPr>
            <a:r>
              <a:rPr lang="en-US" altLang="en-US" sz="3600" dirty="0">
                <a:solidFill>
                  <a:srgbClr val="000066"/>
                </a:solidFill>
                <a:latin typeface="Impact" panose="020B0806030902050204" pitchFamily="34" charset="0"/>
              </a:rPr>
              <a:t>acted with almost absolute power as he devised procedures to: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û"/>
            </a:pPr>
            <a:r>
              <a:rPr lang="en-US" altLang="en-US" sz="3600" dirty="0">
                <a:solidFill>
                  <a:srgbClr val="000066"/>
                </a:solidFill>
                <a:latin typeface="Impact" panose="020B0806030902050204" pitchFamily="34" charset="0"/>
              </a:rPr>
              <a:t>collect taxes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û"/>
            </a:pPr>
            <a:r>
              <a:rPr lang="en-US" altLang="en-US" sz="3600" dirty="0">
                <a:solidFill>
                  <a:srgbClr val="000066"/>
                </a:solidFill>
                <a:latin typeface="Impact" panose="020B0806030902050204" pitchFamily="34" charset="0"/>
              </a:rPr>
              <a:t>raise military forces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û"/>
            </a:pPr>
            <a:r>
              <a:rPr lang="en-US" altLang="en-US" sz="3600" dirty="0">
                <a:solidFill>
                  <a:srgbClr val="000066"/>
                </a:solidFill>
                <a:latin typeface="Impact" panose="020B0806030902050204" pitchFamily="34" charset="0"/>
              </a:rPr>
              <a:t>keep records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û"/>
            </a:pPr>
            <a:r>
              <a:rPr lang="en-US" altLang="en-US" sz="3600" dirty="0">
                <a:solidFill>
                  <a:srgbClr val="000066"/>
                </a:solidFill>
                <a:latin typeface="Impact" panose="020B0806030902050204" pitchFamily="34" charset="0"/>
              </a:rPr>
              <a:t>police the countryside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û"/>
            </a:pPr>
            <a:r>
              <a:rPr lang="en-US" altLang="en-US" sz="3600" dirty="0">
                <a:solidFill>
                  <a:srgbClr val="000066"/>
                </a:solidFill>
                <a:latin typeface="Impact" panose="020B0806030902050204" pitchFamily="34" charset="0"/>
              </a:rPr>
              <a:t>administer justice</a:t>
            </a:r>
          </a:p>
        </p:txBody>
      </p:sp>
      <p:pic>
        <p:nvPicPr>
          <p:cNvPr id="7173" name="Picture 5" descr="Image:Henry II of England.jpg">
            <a:hlinkClick r:id="rId4" tooltip="Image:Henry II of England.jpg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3505200"/>
            <a:ext cx="230028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MPj04007970000[1]"/>
          <p:cNvPicPr>
            <a:picLocks noChangeAspect="1" noChangeArrowheads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9436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¯"/>
            </a:pPr>
            <a:r>
              <a:rPr lang="en-US" altLang="en-US" sz="3600" dirty="0">
                <a:solidFill>
                  <a:srgbClr val="000066"/>
                </a:solidFill>
                <a:latin typeface="Impact" panose="020B0806030902050204" pitchFamily="34" charset="0"/>
              </a:rPr>
              <a:t>growing tension related to the king’s power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¯"/>
            </a:pPr>
            <a:r>
              <a:rPr lang="en-US" altLang="en-US" sz="3600" dirty="0">
                <a:solidFill>
                  <a:srgbClr val="000066"/>
                </a:solidFill>
                <a:latin typeface="Impact" panose="020B0806030902050204" pitchFamily="34" charset="0"/>
              </a:rPr>
              <a:t>King John was abusing power in foreign policy</a:t>
            </a:r>
          </a:p>
          <a:p>
            <a:pPr lvl="2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¯"/>
            </a:pPr>
            <a:r>
              <a:rPr lang="en-US" altLang="en-US" sz="3600" dirty="0">
                <a:solidFill>
                  <a:srgbClr val="000066"/>
                </a:solidFill>
                <a:latin typeface="Impact" panose="020B0806030902050204" pitchFamily="34" charset="0"/>
              </a:rPr>
              <a:t>He had failed in recent years in contests with powerful opponents beyond England, including a defeat by Philip II of France</a:t>
            </a:r>
          </a:p>
          <a:p>
            <a:pPr lvl="2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¯"/>
            </a:pPr>
            <a:r>
              <a:rPr lang="en-US" altLang="en-US" sz="3600" dirty="0">
                <a:solidFill>
                  <a:srgbClr val="000066"/>
                </a:solidFill>
                <a:latin typeface="Impact" panose="020B0806030902050204" pitchFamily="34" charset="0"/>
              </a:rPr>
              <a:t>He lost a policy conflict with Innocent II, the most powerful pope of medieval Christendom</a:t>
            </a:r>
          </a:p>
          <a:p>
            <a:pPr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¯"/>
            </a:pPr>
            <a:r>
              <a:rPr lang="en-US" altLang="en-US" sz="3600" dirty="0">
                <a:solidFill>
                  <a:srgbClr val="000066"/>
                </a:solidFill>
                <a:latin typeface="Impact" panose="020B0806030902050204" pitchFamily="34" charset="0"/>
              </a:rPr>
              <a:t>1215 – King John was forced to put his seal on the </a:t>
            </a:r>
            <a:r>
              <a:rPr lang="en-US" altLang="en-US" sz="3600" i="1" dirty="0">
                <a:solidFill>
                  <a:srgbClr val="000066"/>
                </a:solidFill>
                <a:latin typeface="Impact" panose="020B0806030902050204" pitchFamily="34" charset="0"/>
              </a:rPr>
              <a:t>Magna Carta</a:t>
            </a: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914400" y="76200"/>
            <a:ext cx="73152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</a:rPr>
              <a:t>Magna Carta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10301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625"/>
            <a:ext cx="9144000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01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lden nebula design template">
  <a:themeElements>
    <a:clrScheme name="Golden nebula design template 7">
      <a:dk1>
        <a:srgbClr val="6D5B3B"/>
      </a:dk1>
      <a:lt1>
        <a:srgbClr val="FFFFFF"/>
      </a:lt1>
      <a:dk2>
        <a:srgbClr val="FFFFA3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5C4C31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Golden nebula design template">
      <a:majorFont>
        <a:latin typeface="Impac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anose="020B0502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anose="020B0502020202020204" pitchFamily="34" charset="0"/>
          </a:defRPr>
        </a:defPPr>
      </a:lstStyle>
    </a:lnDef>
  </a:objectDefaults>
  <a:extraClrSchemeLst>
    <a:extraClrScheme>
      <a:clrScheme name="Golden nebula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 nebula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 nebula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 nebula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 nebula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 nebula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 nebula design template 7">
        <a:dk1>
          <a:srgbClr val="6D5B3B"/>
        </a:dk1>
        <a:lt1>
          <a:srgbClr val="FFFFFF"/>
        </a:lt1>
        <a:dk2>
          <a:srgbClr val="FFFFA3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5C4C31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Golden nebula design template</Template>
  <TotalTime>2960</TotalTime>
  <Words>1102</Words>
  <Application>Microsoft Office PowerPoint</Application>
  <PresentationFormat>On-screen Show (4:3)</PresentationFormat>
  <Paragraphs>377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Impact</vt:lpstr>
      <vt:lpstr>Wingdings</vt:lpstr>
      <vt:lpstr>Golden nebula design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Influential Documents for  American Democracy</dc:title>
  <dc:creator>Owner</dc:creator>
  <cp:lastModifiedBy>Bradley, Richard D</cp:lastModifiedBy>
  <cp:revision>92</cp:revision>
  <cp:lastPrinted>2015-11-08T17:18:02Z</cp:lastPrinted>
  <dcterms:created xsi:type="dcterms:W3CDTF">2007-04-01T22:16:26Z</dcterms:created>
  <dcterms:modified xsi:type="dcterms:W3CDTF">2017-08-28T14:25:40Z</dcterms:modified>
</cp:coreProperties>
</file>