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sldIdLst>
    <p:sldId id="263" r:id="rId2"/>
    <p:sldId id="257" r:id="rId3"/>
    <p:sldId id="266" r:id="rId4"/>
    <p:sldId id="258" r:id="rId5"/>
    <p:sldId id="267" r:id="rId6"/>
    <p:sldId id="259" r:id="rId7"/>
    <p:sldId id="268" r:id="rId8"/>
    <p:sldId id="265" r:id="rId9"/>
    <p:sldId id="272" r:id="rId10"/>
    <p:sldId id="270" r:id="rId11"/>
    <p:sldId id="271" r:id="rId12"/>
    <p:sldId id="260" r:id="rId13"/>
    <p:sldId id="269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0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2BB767-5899-41C3-A713-45AED34C9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755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05F4F7-A07A-4D9E-B92A-00A706C7622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76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2C8204-51CE-4E22-B487-2604D6560C8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855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3C8CB5-47B9-48C2-A928-8C1078AA096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7622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4A826C-2511-4E40-ABBB-FC250D9E950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213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98373C-928C-4F14-84BC-F77CE5D387E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295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866881-8F40-4A40-AB53-6523AE54236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247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70382-6B7D-4016-BA11-D1C43E6BBE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65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09D58A-8F31-4480-BC0B-717BEB09BA8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944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D6952E-08E1-4466-AA20-BDEB63BA1C3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748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94E55E-D83B-44BE-AA93-5070315FAD8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170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CE142F-37D1-4357-8F84-99C7582DA6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303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23D061-6DA1-4F0E-8C6E-3FA3CBD6D2E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594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133600"/>
            <a:ext cx="64008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886200"/>
            <a:ext cx="5867400" cy="1371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810EF1-FF7F-4D3D-A402-6B326C9DB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89979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4B12-77D9-4FE4-8D29-392B35059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779248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24B9-44D5-41B8-8215-268C80096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622814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C9EA-9265-4B55-A5A4-C2BD28F51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15997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4C08-0BDE-4046-B5FE-5166C0E23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89078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7A9-32EB-413A-935A-061A53009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738100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1D02F-E758-42CF-B6E8-C400A6E37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717333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477B-AF52-4B8A-93B6-95A39F35E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712271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6A39-22DD-4FE4-BC2A-F46A6EA8F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508138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994AA-3D5B-4975-8DDA-E7E046364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048816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A3F7-2CEE-4986-B5C1-42D75D93D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539518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717A156-BAF6-49BF-957E-5FC3ED6E0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en.wikipedia.org/wiki/Image:Aristoteles_Louvre.jpg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en.wikipedia.org/wiki/Image:Perikles_altes_Museum.jp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5v377erIkc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304800" y="-533400"/>
            <a:ext cx="8534400" cy="617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i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Papyrus" panose="03070502060502030205" pitchFamily="66" charset="0"/>
              </a:rPr>
              <a:t>Influences on the</a:t>
            </a:r>
          </a:p>
          <a:p>
            <a:pPr algn="ctr"/>
            <a:r>
              <a:rPr lang="en-US" sz="3600" b="1" i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Papyrus" panose="03070502060502030205" pitchFamily="66" charset="0"/>
              </a:rPr>
              <a:t>Development of</a:t>
            </a:r>
          </a:p>
          <a:p>
            <a:pPr algn="ctr"/>
            <a:r>
              <a:rPr lang="en-US" sz="3600" b="1" i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Papyrus" panose="03070502060502030205" pitchFamily="66" charset="0"/>
              </a:rPr>
              <a:t>American Democracy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1941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1000"/>
            <a:ext cx="68865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eorge-carlin-on-selfish-ignorant-citizens-and-lea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2700"/>
            <a:ext cx="89916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Plato’s student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believed “People can be good independent of society”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citizens can only exist in the social structure of society</a:t>
            </a:r>
          </a:p>
        </p:txBody>
      </p:sp>
      <p:sp>
        <p:nvSpPr>
          <p:cNvPr id="23556" name="WordArt 5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4864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apyrus" panose="03070502060502030205" pitchFamily="66" charset="0"/>
              </a:rPr>
              <a:t>Aristotle</a:t>
            </a:r>
          </a:p>
        </p:txBody>
      </p:sp>
      <p:pic>
        <p:nvPicPr>
          <p:cNvPr id="23557" name="Picture 7" descr="200px-Aristoteles_Louv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599406" cy="21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believed there are 3 types of government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Autocracy – rule by one (Tyranny)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Oligarchy – rule by few (Aristocracy)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Democracy – rule by many (Constitutional)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anose="05040102010807070707" pitchFamily="18" charset="2"/>
              <a:buChar char="î"/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formed Western political thought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anose="05040102010807070707" pitchFamily="18" charset="2"/>
              <a:buChar char="î"/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claimed ideal society comes from education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anose="05040102010807070707" pitchFamily="18" charset="2"/>
              <a:buChar char="î"/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the poor have the power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anose="05040102010807070707" pitchFamily="18" charset="2"/>
              <a:buChar char="î"/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in a democracy majority is supreme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6109" y="76200"/>
            <a:ext cx="6051781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apyrus" panose="03070502060502030205" pitchFamily="66" charset="0"/>
              </a:rPr>
              <a:t>Politics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rome1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219200"/>
            <a:ext cx="9220200" cy="563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"/>
              <a:defRPr/>
            </a:pPr>
            <a:r>
              <a:rPr lang="en-US" altLang="en-US" sz="4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Twelve Tables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 – Rome’s first code of laws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"/>
              <a:defRPr/>
            </a:pPr>
            <a:r>
              <a:rPr lang="en-US" alt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influence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"/>
              <a:defRPr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innocent until proven guilty (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Amendments 5 &amp; 6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)     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"/>
              <a:defRPr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defend oneself in front of a judge  (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Amendments 5 &amp; 6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) 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"/>
              <a:defRPr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allowed the worship of native Gods and new Gods (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Amendment 1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)</a:t>
            </a:r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2743200" y="0"/>
            <a:ext cx="3657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apyrus" panose="03070502060502030205" pitchFamily="66" charset="0"/>
              </a:rPr>
              <a:t>Rome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Reign 461 – 429 BC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Democracy 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4"/>
              </a:buBlip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will of the people</a:t>
            </a:r>
          </a:p>
        </p:txBody>
      </p:sp>
      <p:pic>
        <p:nvPicPr>
          <p:cNvPr id="6148" name="Picture 5" descr="Bust of Pericles after Cresilas, Altes Museum, Berlin">
            <a:hlinkClick r:id="rId5" tooltip="Bust of Pericles after Cresilas, Altes Museum, Berli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400"/>
            <a:ext cx="172878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Papyrus" panose="03070502060502030205" pitchFamily="66" charset="0"/>
              </a:rPr>
              <a:t>Pericles - Father of Democracy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7451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established The Assembly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composed of elected officials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had the power to 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make laws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war decisions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foreign policy </a:t>
            </a:r>
          </a:p>
          <a:p>
            <a:pPr marL="914400" lvl="2" indent="0" eaLnBrk="1" hangingPunct="1">
              <a:spcBef>
                <a:spcPct val="0"/>
              </a:spcBef>
              <a:buNone/>
              <a:defRPr/>
            </a:pPr>
            <a:endParaRPr lang="en-US" altLang="en-US" sz="5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800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Blip>
                <a:blip r:embed="rId4"/>
              </a:buBlip>
              <a:defRPr/>
            </a:pPr>
            <a:r>
              <a:rPr lang="en-US" altLang="en-US" sz="6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student of Socrates</a:t>
            </a:r>
          </a:p>
          <a:p>
            <a:pPr eaLnBrk="1" hangingPunct="1">
              <a:lnSpc>
                <a:spcPct val="85000"/>
              </a:lnSpc>
              <a:buFontTx/>
              <a:buBlip>
                <a:blip r:embed="rId4"/>
              </a:buBlip>
              <a:defRPr/>
            </a:pPr>
            <a:r>
              <a:rPr lang="en-US" altLang="en-US" sz="6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stressed gender equality</a:t>
            </a: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54102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apyrus" panose="03070502060502030205" pitchFamily="66" charset="0"/>
              </a:rPr>
              <a:t>Plato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096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believed there are 3 groups of society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Philosopher Kings – enlightened rulers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Warriors – represented courage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Masses – represented desire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711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established </a:t>
            </a:r>
            <a:r>
              <a:rPr lang="en-US" altLang="en-US" sz="54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The Allegory of the Cave </a:t>
            </a:r>
            <a:endParaRPr lang="en-US" altLang="en-US" sz="5400" b="1" smtClean="0">
              <a:effectLst>
                <a:outerShdw blurRad="38100" dist="38100" dir="2700000" algn="tl">
                  <a:srgbClr val="FFFFFF"/>
                </a:outerShdw>
              </a:effectLst>
              <a:latin typeface="Papyrus" panose="03070502060502030205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claimed knowledge is duty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physical world is misleading, and therefore not what you should base truth upon </a:t>
            </a:r>
          </a:p>
        </p:txBody>
      </p:sp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839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Papyrus" panose="03070502060502030205" pitchFamily="66" charset="0"/>
              </a:rPr>
              <a:t>The Republic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1203929_dbe1b9fef4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constant struggle for humans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4"/>
              </a:buBlip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anose="03070502060502030205" pitchFamily="66" charset="0"/>
              </a:rPr>
              <a:t>discovering the reality of the world while balancing what you know to be true with what the physical world is showing you to be true</a:t>
            </a:r>
            <a:r>
              <a:rPr lang="en-US" alt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www.youtube.com/watch?v=c5v377erIkc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latosc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070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cture design template">
  <a:themeElements>
    <a:clrScheme name="Structure design template 12">
      <a:dk1>
        <a:srgbClr val="000000"/>
      </a:dk1>
      <a:lt1>
        <a:srgbClr val="686B5D"/>
      </a:lt1>
      <a:dk2>
        <a:srgbClr val="838373"/>
      </a:dk2>
      <a:lt2>
        <a:srgbClr val="777777"/>
      </a:lt2>
      <a:accent1>
        <a:srgbClr val="909082"/>
      </a:accent1>
      <a:accent2>
        <a:srgbClr val="809EA8"/>
      </a:accent2>
      <a:accent3>
        <a:srgbClr val="B9BAB6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Structure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ctur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design template 12">
        <a:dk1>
          <a:srgbClr val="000000"/>
        </a:dk1>
        <a:lt1>
          <a:srgbClr val="686B5D"/>
        </a:lt1>
        <a:dk2>
          <a:srgbClr val="838373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Structure design template</Template>
  <TotalTime>3915</TotalTime>
  <Words>258</Words>
  <Application>Microsoft Office PowerPoint</Application>
  <PresentationFormat>On-screen Show (4:3)</PresentationFormat>
  <Paragraphs>58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Papyrus</vt:lpstr>
      <vt:lpstr>Wingdings</vt:lpstr>
      <vt:lpstr>Wingdings 3</vt:lpstr>
      <vt:lpstr>Structure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Influences on the Development of American Democracy</dc:title>
  <dc:creator>Owner</dc:creator>
  <cp:lastModifiedBy>Bradley, Richard D</cp:lastModifiedBy>
  <cp:revision>84</cp:revision>
  <dcterms:created xsi:type="dcterms:W3CDTF">2007-04-01T22:46:37Z</dcterms:created>
  <dcterms:modified xsi:type="dcterms:W3CDTF">2017-01-26T16:07:50Z</dcterms:modified>
</cp:coreProperties>
</file>