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6" r:id="rId2"/>
    <p:sldId id="258" r:id="rId3"/>
    <p:sldId id="259" r:id="rId4"/>
    <p:sldId id="266" r:id="rId5"/>
    <p:sldId id="274" r:id="rId6"/>
    <p:sldId id="283" r:id="rId7"/>
    <p:sldId id="275" r:id="rId8"/>
    <p:sldId id="267" r:id="rId9"/>
    <p:sldId id="276" r:id="rId10"/>
    <p:sldId id="284" r:id="rId11"/>
    <p:sldId id="268" r:id="rId12"/>
    <p:sldId id="269" r:id="rId13"/>
    <p:sldId id="277" r:id="rId14"/>
    <p:sldId id="278" r:id="rId15"/>
    <p:sldId id="285" r:id="rId16"/>
    <p:sldId id="279" r:id="rId17"/>
    <p:sldId id="286" r:id="rId18"/>
    <p:sldId id="280" r:id="rId19"/>
    <p:sldId id="289" r:id="rId20"/>
    <p:sldId id="270" r:id="rId21"/>
    <p:sldId id="282" r:id="rId22"/>
    <p:sldId id="271" r:id="rId23"/>
    <p:sldId id="281" r:id="rId24"/>
    <p:sldId id="288" r:id="rId2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FF0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85" d="100"/>
          <a:sy n="85" d="100"/>
        </p:scale>
        <p:origin x="90" y="4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Times New Roman" pitchFamily="18"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Times New Roman" pitchFamily="18" charset="0"/>
              </a:defRPr>
            </a:lvl1pPr>
          </a:lstStyle>
          <a:p>
            <a:pPr>
              <a:defRPr/>
            </a:pPr>
            <a:fld id="{05140952-9629-4995-96EF-32872EC2F584}" type="datetimeFigureOut">
              <a:rPr lang="en-US"/>
              <a:pPr>
                <a:defRPr/>
              </a:pPr>
              <a:t>3/28/2015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Times New Roman" pitchFamily="18"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EC16963-EC39-4B4F-A7A5-EBB4D86DE8DF}" type="slidenum">
              <a:rPr lang="en-US"/>
              <a:pPr>
                <a:defRPr/>
              </a:pPr>
              <a:t>‹#›</a:t>
            </a:fld>
            <a:endParaRPr lang="en-US"/>
          </a:p>
        </p:txBody>
      </p:sp>
    </p:spTree>
    <p:extLst>
      <p:ext uri="{BB962C8B-B14F-4D97-AF65-F5344CB8AC3E}">
        <p14:creationId xmlns:p14="http://schemas.microsoft.com/office/powerpoint/2010/main" val="42703274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465F06D-E08A-4CEA-9448-B679C9436490}" type="slidenum">
              <a:rPr lang="en-US" altLang="en-US" smtClean="0">
                <a:latin typeface="Times New Roman" panose="02020603050405020304" pitchFamily="18" charset="0"/>
              </a:rPr>
              <a:pPr>
                <a:spcBef>
                  <a:spcPct val="0"/>
                </a:spcBef>
              </a:pPr>
              <a:t>7</a:t>
            </a:fld>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65845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010BC14-5136-4001-9C88-571EE51103C6}" type="slidenum">
              <a:rPr lang="en-US"/>
              <a:pPr>
                <a:defRPr/>
              </a:pPr>
              <a:t>‹#›</a:t>
            </a:fld>
            <a:endParaRPr lang="en-US"/>
          </a:p>
        </p:txBody>
      </p:sp>
    </p:spTree>
    <p:extLst>
      <p:ext uri="{BB962C8B-B14F-4D97-AF65-F5344CB8AC3E}">
        <p14:creationId xmlns:p14="http://schemas.microsoft.com/office/powerpoint/2010/main" val="1441983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127648-5E33-4681-8310-EC35204465CB}" type="slidenum">
              <a:rPr lang="en-US"/>
              <a:pPr>
                <a:defRPr/>
              </a:pPr>
              <a:t>‹#›</a:t>
            </a:fld>
            <a:endParaRPr lang="en-US"/>
          </a:p>
        </p:txBody>
      </p:sp>
    </p:spTree>
    <p:extLst>
      <p:ext uri="{BB962C8B-B14F-4D97-AF65-F5344CB8AC3E}">
        <p14:creationId xmlns:p14="http://schemas.microsoft.com/office/powerpoint/2010/main" val="25111248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EC5568-F199-4798-A929-326BDA76A4C5}" type="slidenum">
              <a:rPr lang="en-US"/>
              <a:pPr>
                <a:defRPr/>
              </a:pPr>
              <a:t>‹#›</a:t>
            </a:fld>
            <a:endParaRPr lang="en-US"/>
          </a:p>
        </p:txBody>
      </p:sp>
    </p:spTree>
    <p:extLst>
      <p:ext uri="{BB962C8B-B14F-4D97-AF65-F5344CB8AC3E}">
        <p14:creationId xmlns:p14="http://schemas.microsoft.com/office/powerpoint/2010/main" val="2596914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124AD0-A719-45E4-9477-1BD5C7F84762}" type="slidenum">
              <a:rPr lang="en-US"/>
              <a:pPr>
                <a:defRPr/>
              </a:pPr>
              <a:t>‹#›</a:t>
            </a:fld>
            <a:endParaRPr lang="en-US"/>
          </a:p>
        </p:txBody>
      </p:sp>
    </p:spTree>
    <p:extLst>
      <p:ext uri="{BB962C8B-B14F-4D97-AF65-F5344CB8AC3E}">
        <p14:creationId xmlns:p14="http://schemas.microsoft.com/office/powerpoint/2010/main" val="396055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9F2E49-67C9-430F-BABD-B94A848FF6CC}" type="slidenum">
              <a:rPr lang="en-US"/>
              <a:pPr>
                <a:defRPr/>
              </a:pPr>
              <a:t>‹#›</a:t>
            </a:fld>
            <a:endParaRPr lang="en-US"/>
          </a:p>
        </p:txBody>
      </p:sp>
    </p:spTree>
    <p:extLst>
      <p:ext uri="{BB962C8B-B14F-4D97-AF65-F5344CB8AC3E}">
        <p14:creationId xmlns:p14="http://schemas.microsoft.com/office/powerpoint/2010/main" val="162634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6B15FF0-A0D3-40B7-B5A1-95B4CC35E5AD}" type="slidenum">
              <a:rPr lang="en-US"/>
              <a:pPr>
                <a:defRPr/>
              </a:pPr>
              <a:t>‹#›</a:t>
            </a:fld>
            <a:endParaRPr lang="en-US"/>
          </a:p>
        </p:txBody>
      </p:sp>
    </p:spTree>
    <p:extLst>
      <p:ext uri="{BB962C8B-B14F-4D97-AF65-F5344CB8AC3E}">
        <p14:creationId xmlns:p14="http://schemas.microsoft.com/office/powerpoint/2010/main" val="198550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82BE9D0-7FB8-4D77-96C0-4510E446A4AA}" type="slidenum">
              <a:rPr lang="en-US"/>
              <a:pPr>
                <a:defRPr/>
              </a:pPr>
              <a:t>‹#›</a:t>
            </a:fld>
            <a:endParaRPr lang="en-US"/>
          </a:p>
        </p:txBody>
      </p:sp>
    </p:spTree>
    <p:extLst>
      <p:ext uri="{BB962C8B-B14F-4D97-AF65-F5344CB8AC3E}">
        <p14:creationId xmlns:p14="http://schemas.microsoft.com/office/powerpoint/2010/main" val="274461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B02FC6-EA2C-4C0D-BAD6-B7AEECFA98EA}" type="slidenum">
              <a:rPr lang="en-US"/>
              <a:pPr>
                <a:defRPr/>
              </a:pPr>
              <a:t>‹#›</a:t>
            </a:fld>
            <a:endParaRPr lang="en-US"/>
          </a:p>
        </p:txBody>
      </p:sp>
    </p:spTree>
    <p:extLst>
      <p:ext uri="{BB962C8B-B14F-4D97-AF65-F5344CB8AC3E}">
        <p14:creationId xmlns:p14="http://schemas.microsoft.com/office/powerpoint/2010/main" val="3628517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61A7B7-2435-47FA-B8F7-D568E02037C6}" type="slidenum">
              <a:rPr lang="en-US"/>
              <a:pPr>
                <a:defRPr/>
              </a:pPr>
              <a:t>‹#›</a:t>
            </a:fld>
            <a:endParaRPr lang="en-US"/>
          </a:p>
        </p:txBody>
      </p:sp>
    </p:spTree>
    <p:extLst>
      <p:ext uri="{BB962C8B-B14F-4D97-AF65-F5344CB8AC3E}">
        <p14:creationId xmlns:p14="http://schemas.microsoft.com/office/powerpoint/2010/main" val="2685193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A256CD-86C7-4195-AD57-1FE9CDA31B1D}" type="slidenum">
              <a:rPr lang="en-US"/>
              <a:pPr>
                <a:defRPr/>
              </a:pPr>
              <a:t>‹#›</a:t>
            </a:fld>
            <a:endParaRPr lang="en-US"/>
          </a:p>
        </p:txBody>
      </p:sp>
    </p:spTree>
    <p:extLst>
      <p:ext uri="{BB962C8B-B14F-4D97-AF65-F5344CB8AC3E}">
        <p14:creationId xmlns:p14="http://schemas.microsoft.com/office/powerpoint/2010/main" val="214011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5149EF2-6EBB-48A6-B11F-04E5B962CEF8}" type="slidenum">
              <a:rPr lang="en-US"/>
              <a:pPr>
                <a:defRPr/>
              </a:pPr>
              <a:t>‹#›</a:t>
            </a:fld>
            <a:endParaRPr lang="en-US"/>
          </a:p>
        </p:txBody>
      </p:sp>
    </p:spTree>
    <p:extLst>
      <p:ext uri="{BB962C8B-B14F-4D97-AF65-F5344CB8AC3E}">
        <p14:creationId xmlns:p14="http://schemas.microsoft.com/office/powerpoint/2010/main" val="239479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pitchFamily="1"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pitchFamily="1"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B6897F7-1129-4015-B564-808613EA10E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2000" fill="hold"/>
                                        <p:tgtEl>
                                          <p:spTgt spid="1026"/>
                                        </p:tgtEl>
                                        <p:attrNameLst>
                                          <p:attrName>ppt_w</p:attrName>
                                        </p:attrNameLst>
                                      </p:cBhvr>
                                      <p:tavLst>
                                        <p:tav tm="0">
                                          <p:val>
                                            <p:strVal val="#ppt_w*2.5"/>
                                          </p:val>
                                        </p:tav>
                                        <p:tav tm="100000">
                                          <p:val>
                                            <p:strVal val="#ppt_w"/>
                                          </p:val>
                                        </p:tav>
                                      </p:tavLst>
                                    </p:anim>
                                    <p:anim calcmode="lin" valueType="num">
                                      <p:cBhvr>
                                        <p:cTn id="8" dur="2000" fill="hold"/>
                                        <p:tgtEl>
                                          <p:spTgt spid="1026"/>
                                        </p:tgtEl>
                                        <p:attrNameLst>
                                          <p:attrName>ppt_h</p:attrName>
                                        </p:attrNameLst>
                                      </p:cBhvr>
                                      <p:tavLst>
                                        <p:tav tm="0">
                                          <p:val>
                                            <p:strVal val="#ppt_h"/>
                                          </p:val>
                                        </p:tav>
                                        <p:tav tm="100000">
                                          <p:val>
                                            <p:strVal val="#ppt_h"/>
                                          </p:val>
                                        </p:tav>
                                      </p:tavLst>
                                    </p:anim>
                                    <p:anim calcmode="lin" valueType="num">
                                      <p:cBhvr>
                                        <p:cTn id="9" dur="2000" fill="hold"/>
                                        <p:tgtEl>
                                          <p:spTgt spid="1026"/>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1026"/>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10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027">
                                            <p:txEl>
                                              <p:pRg st="0" end="0"/>
                                            </p:txEl>
                                          </p:spTgt>
                                        </p:tgtEl>
                                        <p:attrNameLst>
                                          <p:attrName>style.visibility</p:attrName>
                                        </p:attrNameLst>
                                      </p:cBhvr>
                                      <p:to>
                                        <p:strVal val="visible"/>
                                      </p:to>
                                    </p:set>
                                    <p:animEffect transition="in" filter="wipe(left)">
                                      <p:cBhvr>
                                        <p:cTn id="16" dur="500"/>
                                        <p:tgtEl>
                                          <p:spTgt spid="1027">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1" end="1"/>
                                            </p:txEl>
                                          </p:spTgt>
                                        </p:tgtEl>
                                        <p:attrNameLst>
                                          <p:attrName>style.visibility</p:attrName>
                                        </p:attrNameLst>
                                      </p:cBhvr>
                                      <p:to>
                                        <p:strVal val="visible"/>
                                      </p:to>
                                    </p:set>
                                    <p:animEffect transition="in" filter="wipe(left)">
                                      <p:cBhvr>
                                        <p:cTn id="19" dur="500"/>
                                        <p:tgtEl>
                                          <p:spTgt spid="1027">
                                            <p:txEl>
                                              <p:pRg st="1" end="1"/>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27">
                                            <p:txEl>
                                              <p:pRg st="2" end="2"/>
                                            </p:txEl>
                                          </p:spTgt>
                                        </p:tgtEl>
                                        <p:attrNameLst>
                                          <p:attrName>style.visibility</p:attrName>
                                        </p:attrNameLst>
                                      </p:cBhvr>
                                      <p:to>
                                        <p:strVal val="visible"/>
                                      </p:to>
                                    </p:set>
                                    <p:animEffect transition="in" filter="wipe(left)">
                                      <p:cBhvr>
                                        <p:cTn id="22" dur="500"/>
                                        <p:tgtEl>
                                          <p:spTgt spid="1027">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027">
                                            <p:txEl>
                                              <p:pRg st="3" end="3"/>
                                            </p:txEl>
                                          </p:spTgt>
                                        </p:tgtEl>
                                        <p:attrNameLst>
                                          <p:attrName>style.visibility</p:attrName>
                                        </p:attrNameLst>
                                      </p:cBhvr>
                                      <p:to>
                                        <p:strVal val="visible"/>
                                      </p:to>
                                    </p:set>
                                    <p:animEffect transition="in" filter="wipe(left)">
                                      <p:cBhvr>
                                        <p:cTn id="25" dur="500"/>
                                        <p:tgtEl>
                                          <p:spTgt spid="1027">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027">
                                            <p:txEl>
                                              <p:pRg st="4" end="4"/>
                                            </p:txEl>
                                          </p:spTgt>
                                        </p:tgtEl>
                                        <p:attrNameLst>
                                          <p:attrName>style.visibility</p:attrName>
                                        </p:attrNameLst>
                                      </p:cBhvr>
                                      <p:to>
                                        <p:strVal val="visible"/>
                                      </p:to>
                                    </p:set>
                                    <p:animEffect transition="in" filter="wipe(left)">
                                      <p:cBhvr>
                                        <p:cTn id="28"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Times New Roman" pitchFamily="1" charset="0"/>
        </a:defRPr>
      </a:lvl6pPr>
      <a:lvl7pPr marL="914400" algn="ctr" rtl="0" fontAlgn="base">
        <a:spcBef>
          <a:spcPct val="0"/>
        </a:spcBef>
        <a:spcAft>
          <a:spcPct val="0"/>
        </a:spcAft>
        <a:defRPr sz="4400">
          <a:solidFill>
            <a:schemeClr val="tx2"/>
          </a:solidFill>
          <a:latin typeface="Times New Roman" pitchFamily="1" charset="0"/>
        </a:defRPr>
      </a:lvl7pPr>
      <a:lvl8pPr marL="1371600" algn="ctr" rtl="0" fontAlgn="base">
        <a:spcBef>
          <a:spcPct val="0"/>
        </a:spcBef>
        <a:spcAft>
          <a:spcPct val="0"/>
        </a:spcAft>
        <a:defRPr sz="4400">
          <a:solidFill>
            <a:schemeClr val="tx2"/>
          </a:solidFill>
          <a:latin typeface="Times New Roman" pitchFamily="1" charset="0"/>
        </a:defRPr>
      </a:lvl8pPr>
      <a:lvl9pPr marL="1828800" algn="ctr" rtl="0" fontAlgn="base">
        <a:spcBef>
          <a:spcPct val="0"/>
        </a:spcBef>
        <a:spcAft>
          <a:spcPct val="0"/>
        </a:spcAft>
        <a:defRPr sz="4400">
          <a:solidFill>
            <a:schemeClr val="tx2"/>
          </a:solidFill>
          <a:latin typeface="Times New Roman" pitchFamily="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2400" y="0"/>
            <a:ext cx="8915400" cy="3128665"/>
          </a:xfrm>
          <a:prstGeom prst="rect">
            <a:avLst/>
          </a:prstGeom>
          <a:noFill/>
        </p:spPr>
        <p:txBody>
          <a:bodyPr wrap="none">
            <a:prstTxWarp prst="textSlant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i="1" dirty="0">
                <a:ln/>
                <a:solidFill>
                  <a:srgbClr val="FF0000"/>
                </a:solidFill>
                <a:effectLst>
                  <a:outerShdw blurRad="38100" dist="38100" dir="2700000" algn="tl">
                    <a:srgbClr val="000000">
                      <a:alpha val="43137"/>
                    </a:srgbClr>
                  </a:outerShdw>
                </a:effectLst>
                <a:cs typeface="Arial" panose="020B0604020202020204" pitchFamily="34" charset="0"/>
              </a:rPr>
              <a:t>Indigenous Sacred Ways</a:t>
            </a:r>
            <a:endParaRPr lang="en-US" sz="5400" b="1" i="1" dirty="0">
              <a:ln/>
              <a:solidFill>
                <a:srgbClr val="FF0000"/>
              </a:solidFill>
              <a:effectLst>
                <a:outerShdw blurRad="38100" dist="38100" dir="2700000" algn="tl">
                  <a:srgbClr val="000000">
                    <a:alpha val="43137"/>
                  </a:srgbClr>
                </a:outerShdw>
              </a:effectLst>
            </a:endParaRPr>
          </a:p>
        </p:txBody>
      </p:sp>
    </p:spTree>
  </p:cSld>
  <p:clrMapOvr>
    <a:masterClrMapping/>
  </p:clrMapOvr>
  <p:transition>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6350" y="0"/>
            <a:ext cx="9137650" cy="68580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Cosmos is thought to contain divinities, spirits, and ancestors</a:t>
            </a:r>
          </a:p>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All aspects of the tangible world are imbued with spirit</a:t>
            </a:r>
          </a:p>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 theme in indigenous </a:t>
            </a:r>
            <a:r>
              <a:rPr lang="en-US" sz="48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lifeways</a:t>
            </a: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is developing an appropriate relationship with spiritual energy</a:t>
            </a:r>
          </a:p>
        </p:txBody>
      </p:sp>
    </p:spTree>
  </p:cSld>
  <p:clrMapOvr>
    <a:masterClrMapping/>
  </p:clrMapOvr>
  <p:transition>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4338" name="Picture 9" descr="03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762000"/>
            <a:ext cx="8391525" cy="569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10"/>
          <p:cNvSpPr txBox="1">
            <a:spLocks noChangeArrowheads="1"/>
          </p:cNvSpPr>
          <p:nvPr/>
        </p:nvSpPr>
        <p:spPr bwMode="auto">
          <a:xfrm>
            <a:off x="0" y="152400"/>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2400" b="1" dirty="0" err="1" smtClean="0">
                <a:effectLst>
                  <a:outerShdw blurRad="38100" dist="38100" dir="2700000" algn="tl">
                    <a:srgbClr val="000000">
                      <a:alpha val="43137"/>
                    </a:srgbClr>
                  </a:outerShdw>
                </a:effectLst>
              </a:rPr>
              <a:t>Efe</a:t>
            </a:r>
            <a:r>
              <a:rPr lang="en-US" sz="2400" b="1" dirty="0" smtClean="0">
                <a:effectLst>
                  <a:outerShdw blurRad="38100" dist="38100" dir="2700000" algn="tl">
                    <a:srgbClr val="000000">
                      <a:alpha val="43137"/>
                    </a:srgbClr>
                  </a:outerShdw>
                </a:effectLst>
              </a:rPr>
              <a:t> children in Democratic Republic of Congo “circle game” </a:t>
            </a:r>
          </a:p>
        </p:txBody>
      </p:sp>
    </p:spTree>
  </p:cSld>
  <p:clrMapOvr>
    <a:masterClrMapping/>
  </p:clrMapOvr>
  <p:transition>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5362" name="Picture 9" descr="040"/>
          <p:cNvPicPr>
            <a:picLocks noChangeAspect="1" noChangeArrowheads="1"/>
          </p:cNvPicPr>
          <p:nvPr/>
        </p:nvPicPr>
        <p:blipFill>
          <a:blip r:embed="rId3">
            <a:extLst>
              <a:ext uri="{28A0092B-C50C-407E-A947-70E740481C1C}">
                <a14:useLocalDpi xmlns:a14="http://schemas.microsoft.com/office/drawing/2010/main" val="0"/>
              </a:ext>
            </a:extLst>
          </a:blip>
          <a:srcRect l="1918" t="1851" r="7669" b="1851"/>
          <a:stretch>
            <a:fillRect/>
          </a:stretch>
        </p:blipFill>
        <p:spPr bwMode="auto">
          <a:xfrm>
            <a:off x="3810000" y="517525"/>
            <a:ext cx="5334000"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10"/>
          <p:cNvSpPr txBox="1">
            <a:spLocks noChangeArrowheads="1"/>
          </p:cNvSpPr>
          <p:nvPr/>
        </p:nvSpPr>
        <p:spPr bwMode="auto">
          <a:xfrm>
            <a:off x="0" y="304800"/>
            <a:ext cx="3992563"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b="1" dirty="0" smtClean="0">
                <a:effectLst>
                  <a:outerShdw blurRad="38100" dist="38100" dir="2700000" algn="tl">
                    <a:srgbClr val="000000">
                      <a:alpha val="43137"/>
                    </a:srgbClr>
                  </a:outerShdw>
                </a:effectLst>
              </a:rPr>
              <a:t>Navajo sand-painting </a:t>
            </a:r>
          </a:p>
          <a:p>
            <a:pPr eaLnBrk="1" hangingPunct="1">
              <a:spcBef>
                <a:spcPct val="0"/>
              </a:spcBef>
              <a:buFontTx/>
              <a:buNone/>
              <a:defRPr/>
            </a:pPr>
            <a:r>
              <a:rPr lang="en-US" b="1" dirty="0" smtClean="0">
                <a:effectLst>
                  <a:outerShdw blurRad="38100" dist="38100" dir="2700000" algn="tl">
                    <a:srgbClr val="000000">
                      <a:alpha val="43137"/>
                    </a:srgbClr>
                  </a:outerShdw>
                </a:effectLst>
              </a:rPr>
              <a:t>shows Father Sky with constellations and the Milky Way forming his body and Mother Earth with the four sacred plants, squash, beans, tobacco, and corn forming hers. </a:t>
            </a:r>
          </a:p>
        </p:txBody>
      </p:sp>
    </p:spTree>
  </p:cSld>
  <p:clrMapOvr>
    <a:masterClrMapping/>
  </p:clrMapOvr>
  <p:transition>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6387" name="Content Placeholder 2"/>
          <p:cNvSpPr>
            <a:spLocks noGrp="1"/>
          </p:cNvSpPr>
          <p:nvPr>
            <p:ph idx="1"/>
          </p:nvPr>
        </p:nvSpPr>
        <p:spPr>
          <a:xfrm>
            <a:off x="0" y="1066800"/>
            <a:ext cx="9144000" cy="5791200"/>
          </a:xfrm>
        </p:spPr>
        <p:txBody>
          <a:bodyPr/>
          <a:lstStyle/>
          <a:p>
            <a:pPr>
              <a:buClr>
                <a:srgbClr val="C00000"/>
              </a:buClr>
              <a:buFont typeface="Wingdings" panose="05000000000000000000" pitchFamily="2" charset="2"/>
              <a:buChar char="Ü"/>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hunting and gathering tribes religion is private; individuals have direct access to the unseen</a:t>
            </a:r>
          </a:p>
          <a:p>
            <a:pPr>
              <a:buClr>
                <a:srgbClr val="C00000"/>
              </a:buClr>
              <a:buFont typeface="Wingdings" panose="05000000000000000000" pitchFamily="2" charset="2"/>
              <a:buChar char="Ü"/>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However, the world of the spirit is thought to be dangerous</a:t>
            </a:r>
          </a:p>
          <a:p>
            <a:pPr>
              <a:buClr>
                <a:srgbClr val="C00000"/>
              </a:buClr>
              <a:buFont typeface="Wingdings" panose="05000000000000000000" pitchFamily="2" charset="2"/>
              <a:buChar char="Ü"/>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Interacting with spirit world best left to those specially trained for it</a:t>
            </a:r>
          </a:p>
        </p:txBody>
      </p:sp>
      <p:sp>
        <p:nvSpPr>
          <p:cNvPr id="2" name="Rectangle 1"/>
          <p:cNvSpPr/>
          <p:nvPr/>
        </p:nvSpPr>
        <p:spPr>
          <a:xfrm>
            <a:off x="454025" y="76200"/>
            <a:ext cx="8232775" cy="923330"/>
          </a:xfrm>
          <a:prstGeom prst="rect">
            <a:avLst/>
          </a:prstGeom>
          <a:noFill/>
        </p:spPr>
        <p:txBody>
          <a:bodyPr wrap="none">
            <a:prstTxWarp prst="textPlain">
              <a:avLst/>
            </a:prstTxWarp>
            <a:spAutoFit/>
            <a:scene3d>
              <a:camera prst="orthographicFront"/>
              <a:lightRig rig="threePt" dir="t"/>
            </a:scene3d>
            <a:sp3d extrusionH="57150">
              <a:bevelT w="57150" h="38100" prst="hardEdge"/>
            </a:sp3d>
          </a:bodyPr>
          <a:lstStyle/>
          <a:p>
            <a:pPr algn="ctr">
              <a:defRPr/>
            </a:pPr>
            <a:r>
              <a:rPr lang="en-US" sz="5400" b="1" i="1" dirty="0">
                <a:ln w="12700">
                  <a:solidFill>
                    <a:schemeClr val="accent3">
                      <a:lumMod val="50000"/>
                    </a:schemeClr>
                  </a:solidFill>
                  <a:prstDash val="solid"/>
                </a:ln>
                <a:solidFill>
                  <a:srgbClr val="CC0000"/>
                </a:solidFill>
                <a:effectLst>
                  <a:outerShdw blurRad="38100" dist="38100" dir="2700000" algn="tl">
                    <a:srgbClr val="000000">
                      <a:alpha val="43137"/>
                    </a:srgbClr>
                  </a:outerShdw>
                </a:effectLst>
              </a:rPr>
              <a:t>Spiritual Specialists</a:t>
            </a:r>
          </a:p>
        </p:txBody>
      </p:sp>
    </p:spTree>
  </p:cSld>
  <p:clrMapOvr>
    <a:masterClrMapping/>
  </p:clrMapOvr>
  <p:transition>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0" y="1295400"/>
            <a:ext cx="9144000" cy="47244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 role because traditions are oral rather than written</a:t>
            </a:r>
          </a:p>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What is held in memory cannot be physically destroyed but if all the storytellers die the knowledge is lost</a:t>
            </a:r>
          </a:p>
        </p:txBody>
      </p:sp>
      <p:sp>
        <p:nvSpPr>
          <p:cNvPr id="2" name="Rectangle 1"/>
          <p:cNvSpPr/>
          <p:nvPr/>
        </p:nvSpPr>
        <p:spPr>
          <a:xfrm>
            <a:off x="1752600" y="0"/>
            <a:ext cx="5670842" cy="1447800"/>
          </a:xfrm>
          <a:prstGeom prst="rect">
            <a:avLst/>
          </a:prstGeom>
          <a:noFill/>
        </p:spPr>
        <p:txBody>
          <a:bodyPr wrap="none">
            <a:prstTxWarp prst="textChevronInverted">
              <a:avLst/>
            </a:prstTxWarp>
            <a:spAutoFit/>
          </a:bodyPr>
          <a:lstStyle/>
          <a:p>
            <a:pPr algn="ctr">
              <a:defRPr/>
            </a:pPr>
            <a:r>
              <a:rPr lang="en-US" sz="5400" b="1" dirty="0">
                <a:ln w="12700" cmpd="sng">
                  <a:solidFill>
                    <a:schemeClr val="accent4"/>
                  </a:solidFill>
                  <a:prstDash val="solid"/>
                </a:ln>
                <a:gradFill>
                  <a:gsLst>
                    <a:gs pos="0">
                      <a:srgbClr val="C00000"/>
                    </a:gs>
                    <a:gs pos="90000">
                      <a:schemeClr val="bg1"/>
                    </a:gs>
                    <a:gs pos="100000">
                      <a:schemeClr val="accent3"/>
                    </a:gs>
                  </a:gsLst>
                  <a:lin ang="5400000"/>
                </a:gradFill>
              </a:rPr>
              <a:t>Storytellers</a:t>
            </a:r>
          </a:p>
        </p:txBody>
      </p:sp>
    </p:spTree>
  </p:cSld>
  <p:clrMapOvr>
    <a:masterClrMapping/>
  </p:clrMapOvr>
  <p:transition>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0" y="-44450"/>
            <a:ext cx="9144000" cy="5454650"/>
          </a:xfrm>
        </p:spPr>
        <p:txBody>
          <a:bodyPr/>
          <a:lstStyle/>
          <a:p>
            <a:pPr>
              <a:spcBef>
                <a:spcPts val="0"/>
              </a:spcBef>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 Africa poets are considered “technicians of the sacred”</a:t>
            </a:r>
          </a:p>
          <a:p>
            <a:pPr>
              <a:spcBef>
                <a:spcPts val="0"/>
              </a:spcBef>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Other roles: drummers, tricksters, sacred clowns, secret societies, priests/priestesses</a:t>
            </a:r>
          </a:p>
        </p:txBody>
      </p:sp>
      <p:pic>
        <p:nvPicPr>
          <p:cNvPr id="18435"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721100"/>
            <a:ext cx="4433888"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0" y="2133600"/>
            <a:ext cx="9144000" cy="47244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Shaman is a generic term used by scholars for those who offer themselves as mystical intermediaries </a:t>
            </a:r>
          </a:p>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Shamanic methods are extremely ancient</a:t>
            </a:r>
          </a:p>
        </p:txBody>
      </p:sp>
      <p:sp>
        <p:nvSpPr>
          <p:cNvPr id="2" name="Rectangle 1"/>
          <p:cNvSpPr/>
          <p:nvPr/>
        </p:nvSpPr>
        <p:spPr>
          <a:xfrm>
            <a:off x="228601" y="524470"/>
            <a:ext cx="8229600" cy="1380530"/>
          </a:xfrm>
          <a:prstGeom prst="rect">
            <a:avLst/>
          </a:prstGeom>
          <a:noFill/>
        </p:spPr>
        <p:txBody>
          <a:bodyPr wrap="none">
            <a:prstTxWarp prst="textPlain">
              <a:avLst/>
            </a:prstTxWarp>
            <a:spAutoFit/>
            <a:scene3d>
              <a:camera prst="isometricOffAxis1Right"/>
              <a:lightRig rig="threePt" dir="t"/>
            </a:scene3d>
          </a:bodyPr>
          <a:lstStyle/>
          <a:p>
            <a:pPr algn="ctr">
              <a:defRPr/>
            </a:pPr>
            <a:r>
              <a:rPr lang="en-US" sz="5400" b="1" dirty="0">
                <a:ln w="12700">
                  <a:solidFill>
                    <a:schemeClr val="tx2">
                      <a:lumMod val="75000"/>
                    </a:schemeClr>
                  </a:solidFill>
                  <a:prstDash val="solid"/>
                </a:ln>
                <a:solidFill>
                  <a:srgbClr val="990033"/>
                </a:solidFill>
                <a:effectLst>
                  <a:outerShdw dist="38100" dir="2640000" algn="bl" rotWithShape="0">
                    <a:schemeClr val="tx2">
                      <a:lumMod val="75000"/>
                    </a:schemeClr>
                  </a:outerShdw>
                </a:effectLst>
              </a:rPr>
              <a:t>Mystical Intermediaries</a:t>
            </a:r>
          </a:p>
        </p:txBody>
      </p:sp>
      <p:pic>
        <p:nvPicPr>
          <p:cNvPr id="1946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657600"/>
            <a:ext cx="2438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8435" name="Content Placeholder 2"/>
          <p:cNvSpPr>
            <a:spLocks noGrp="1"/>
          </p:cNvSpPr>
          <p:nvPr>
            <p:ph idx="1"/>
          </p:nvPr>
        </p:nvSpPr>
        <p:spPr>
          <a:xfrm>
            <a:off x="0" y="0"/>
            <a:ext cx="9144000" cy="55626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shaman is often a healer or a helper to society</a:t>
            </a:r>
          </a:p>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 be hereditary or recognized as a special gift</a:t>
            </a:r>
          </a:p>
        </p:txBody>
      </p:sp>
      <p:pic>
        <p:nvPicPr>
          <p:cNvPr id="2048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3190875"/>
            <a:ext cx="3619500" cy="353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9" name="Content Placeholder 2"/>
          <p:cNvSpPr>
            <a:spLocks noGrp="1"/>
          </p:cNvSpPr>
          <p:nvPr>
            <p:ph idx="1"/>
          </p:nvPr>
        </p:nvSpPr>
        <p:spPr>
          <a:xfrm>
            <a:off x="0" y="1219200"/>
            <a:ext cx="9144000" cy="5486400"/>
          </a:xfrm>
        </p:spPr>
        <p:txBody>
          <a:bodyPr/>
          <a:lstStyle/>
          <a:p>
            <a:pPr>
              <a:spcBef>
                <a:spcPts val="0"/>
              </a:spcBef>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Humans can help maintain the natural harmony of the world by practicing ritual observances</a:t>
            </a:r>
          </a:p>
          <a:p>
            <a:pPr>
              <a:spcBef>
                <a:spcPts val="0"/>
              </a:spcBef>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These rituals are community-centered</a:t>
            </a:r>
          </a:p>
          <a:p>
            <a:pPr>
              <a:buFontTx/>
              <a:buNone/>
              <a:defRPr/>
            </a:pPr>
            <a:endParaRPr lang="en-US" dirty="0" smtClean="0"/>
          </a:p>
        </p:txBody>
      </p:sp>
      <p:sp>
        <p:nvSpPr>
          <p:cNvPr id="2" name="Rectangle 1"/>
          <p:cNvSpPr/>
          <p:nvPr/>
        </p:nvSpPr>
        <p:spPr>
          <a:xfrm>
            <a:off x="627974" y="76200"/>
            <a:ext cx="7906426" cy="1371600"/>
          </a:xfrm>
          <a:prstGeom prst="rect">
            <a:avLst/>
          </a:prstGeom>
          <a:noFill/>
        </p:spPr>
        <p:txBody>
          <a:bodyPr wrap="none">
            <a:prstTxWarp prst="textSto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defRPr/>
            </a:pPr>
            <a:r>
              <a:rPr lang="en-US" sz="5400" b="1" dirty="0">
                <a:ln/>
                <a:solidFill>
                  <a:schemeClr val="accent3"/>
                </a:solidFill>
              </a:rPr>
              <a:t>Group Observances</a:t>
            </a:r>
          </a:p>
        </p:txBody>
      </p:sp>
      <p:pic>
        <p:nvPicPr>
          <p:cNvPr id="2150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4305300"/>
            <a:ext cx="3810000"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0"/>
            <a:ext cx="9144000" cy="6705600"/>
          </a:xfrm>
        </p:spPr>
        <p:txBody>
          <a:bodyPr/>
          <a:lstStyle/>
          <a:p>
            <a:pPr>
              <a:buClr>
                <a:srgbClr val="C00000"/>
              </a:buClr>
              <a:buFont typeface="Wingdings" panose="05000000000000000000" pitchFamily="2" charset="2"/>
              <a:buChar char="Ü"/>
            </a:pPr>
            <a:r>
              <a:rPr lang="en-US" altLang="en-US" sz="48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Some follow the major points of passage in the human life cycle</a:t>
            </a:r>
          </a:p>
          <a:p>
            <a:pPr lvl="1">
              <a:buClr>
                <a:srgbClr val="C00000"/>
              </a:buClr>
              <a:buFont typeface="Wingdings" panose="05000000000000000000" pitchFamily="2" charset="2"/>
              <a:buChar char="Ü"/>
            </a:pPr>
            <a:r>
              <a:rPr lang="en-US" altLang="en-US" sz="48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Birth		</a:t>
            </a:r>
          </a:p>
          <a:p>
            <a:pPr lvl="1">
              <a:buClr>
                <a:srgbClr val="C00000"/>
              </a:buClr>
              <a:buFont typeface="Wingdings" panose="05000000000000000000" pitchFamily="2" charset="2"/>
              <a:buChar char="Ü"/>
            </a:pPr>
            <a:r>
              <a:rPr lang="en-US" altLang="en-US" sz="48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Marriage</a:t>
            </a:r>
          </a:p>
          <a:p>
            <a:pPr lvl="1">
              <a:buClr>
                <a:srgbClr val="C00000"/>
              </a:buClr>
              <a:buFont typeface="Wingdings" panose="05000000000000000000" pitchFamily="2" charset="2"/>
              <a:buChar char="Ü"/>
            </a:pPr>
            <a:r>
              <a:rPr lang="en-US" altLang="en-US" sz="48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Naming		</a:t>
            </a:r>
          </a:p>
          <a:p>
            <a:pPr lvl="1">
              <a:buClr>
                <a:srgbClr val="C00000"/>
              </a:buClr>
              <a:buFont typeface="Wingdings" panose="05000000000000000000" pitchFamily="2" charset="2"/>
              <a:buChar char="Ü"/>
            </a:pPr>
            <a:r>
              <a:rPr lang="en-US" altLang="en-US" sz="48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Death</a:t>
            </a:r>
          </a:p>
          <a:p>
            <a:pPr lvl="1">
              <a:buClr>
                <a:srgbClr val="C00000"/>
              </a:buClr>
              <a:buFont typeface="Wingdings" panose="05000000000000000000" pitchFamily="2" charset="2"/>
              <a:buChar char="Ü"/>
            </a:pPr>
            <a:r>
              <a:rPr lang="en-US" altLang="en-US" sz="4800" b="1" smtClean="0">
                <a:effectLst>
                  <a:outerShdw blurRad="38100" dist="38100" dir="2700000" algn="tl">
                    <a:srgbClr val="C0C0C0"/>
                  </a:outerShdw>
                </a:effectLst>
                <a:latin typeface="Times New Roman" panose="02020603050405020304" pitchFamily="18" charset="0"/>
                <a:cs typeface="Times New Roman" panose="02020603050405020304" pitchFamily="18" charset="0"/>
              </a:rPr>
              <a:t>Puberty</a:t>
            </a:r>
          </a:p>
        </p:txBody>
      </p:sp>
      <p:pic>
        <p:nvPicPr>
          <p:cNvPr id="3994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1752600"/>
            <a:ext cx="5287963" cy="473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Rectangle 3"/>
          <p:cNvSpPr>
            <a:spLocks noGrp="1" noChangeArrowheads="1"/>
          </p:cNvSpPr>
          <p:nvPr/>
        </p:nvSpPr>
        <p:spPr bwMode="auto">
          <a:xfrm>
            <a:off x="0" y="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t>“All animals have power, because the Great Spirit dwells in all of them, even a tiny ant, a butterfly, a tree, a flower, a rock.  The modern, white man’s way keeps that power from us, dilutes it.  To come to nature, feel its power, let it help you, one needs time and patience for that....You have so little time for contemplation....It lessens a person’s life, all that grind, that hurrying and scurrying about. </a:t>
            </a:r>
          </a:p>
        </p:txBody>
      </p:sp>
      <p:sp>
        <p:nvSpPr>
          <p:cNvPr id="4099" name="Text Box 10"/>
          <p:cNvSpPr txBox="1">
            <a:spLocks noChangeArrowheads="1"/>
          </p:cNvSpPr>
          <p:nvPr/>
        </p:nvSpPr>
        <p:spPr bwMode="auto">
          <a:xfrm>
            <a:off x="3276600" y="5562600"/>
            <a:ext cx="58753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t>~Lame Deer, Lakota Nation</a:t>
            </a:r>
          </a:p>
        </p:txBody>
      </p:sp>
    </p:spTree>
  </p:cSld>
  <p:clrMapOvr>
    <a:masterClrMapping/>
  </p:clrMapOvr>
  <p:transition>
    <p:cover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3554" name="Picture 9" descr="058-old p6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063" y="457200"/>
            <a:ext cx="7788275" cy="583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 Box 10"/>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2400" b="1" dirty="0" smtClean="0">
                <a:effectLst>
                  <a:outerShdw blurRad="38100" dist="38100" dir="2700000" algn="tl">
                    <a:srgbClr val="000000">
                      <a:alpha val="43137"/>
                    </a:srgbClr>
                  </a:outerShdw>
                </a:effectLst>
              </a:rPr>
              <a:t>Prayer cloths on a sacred tree at a Sun Dance in Mexico</a:t>
            </a:r>
          </a:p>
        </p:txBody>
      </p:sp>
    </p:spTree>
  </p:cSld>
  <p:clrMapOvr>
    <a:masterClrMapping/>
  </p:clrMapOvr>
  <p:transition>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1506" name="Title 1"/>
          <p:cNvSpPr>
            <a:spLocks noGrp="1"/>
          </p:cNvSpPr>
          <p:nvPr>
            <p:ph type="title"/>
          </p:nvPr>
        </p:nvSpPr>
        <p:spPr>
          <a:xfrm>
            <a:off x="228600" y="152400"/>
            <a:ext cx="8686800" cy="1143000"/>
          </a:xfrm>
          <a:solidFill>
            <a:schemeClr val="bg1"/>
          </a:solidFill>
        </p:spPr>
        <p:txBody>
          <a:bodyPr/>
          <a:lstStyle/>
          <a:p>
            <a:pPr>
              <a:defRPr/>
            </a:pPr>
            <a:r>
              <a:rPr lang="en-US" sz="6600" b="1" i="1" dirty="0" smtClean="0">
                <a:solidFill>
                  <a:srgbClr val="990033"/>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Individual Observance</a:t>
            </a:r>
          </a:p>
        </p:txBody>
      </p:sp>
      <p:sp>
        <p:nvSpPr>
          <p:cNvPr id="21507" name="Content Placeholder 2"/>
          <p:cNvSpPr>
            <a:spLocks noGrp="1"/>
          </p:cNvSpPr>
          <p:nvPr>
            <p:ph idx="1"/>
          </p:nvPr>
        </p:nvSpPr>
        <p:spPr>
          <a:xfrm>
            <a:off x="0" y="1295400"/>
            <a:ext cx="9144000" cy="5410200"/>
          </a:xfrm>
        </p:spPr>
        <p:txBody>
          <a:bodyPr/>
          <a:lstStyle/>
          <a:p>
            <a:pPr>
              <a:spcBef>
                <a:spcPts val="0"/>
              </a:spcBef>
              <a:buClr>
                <a:srgbClr val="C00000"/>
              </a:buClr>
              <a:buFont typeface="Wingdings" panose="05000000000000000000" pitchFamily="2" charset="2"/>
              <a:buChar char="Ü"/>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Balances the communal dimension of ritual observance</a:t>
            </a:r>
          </a:p>
          <a:p>
            <a:pPr>
              <a:spcBef>
                <a:spcPts val="0"/>
              </a:spcBef>
              <a:buClr>
                <a:srgbClr val="C00000"/>
              </a:buClr>
              <a:buFont typeface="Wingdings" panose="05000000000000000000" pitchFamily="2" charset="2"/>
              <a:buChar char="Ü"/>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Important for individuals to experience a personal connection with the realm of the spirits</a:t>
            </a:r>
          </a:p>
          <a:p>
            <a:pPr>
              <a:spcBef>
                <a:spcPts val="0"/>
              </a:spcBef>
              <a:buClr>
                <a:srgbClr val="C00000"/>
              </a:buClr>
              <a:buFont typeface="Wingdings" panose="05000000000000000000" pitchFamily="2" charset="2"/>
              <a:buChar char="Ü"/>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Undergoing a vision quest (usually at puberty) is a common means of access to the other world</a:t>
            </a:r>
          </a:p>
        </p:txBody>
      </p:sp>
    </p:spTree>
  </p:cSld>
  <p:clrMapOvr>
    <a:masterClrMapping/>
  </p:clrMapOvr>
  <p:transition>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AutoShape 9"/>
          <p:cNvSpPr>
            <a:spLocks noChangeAspect="1" noChangeArrowheads="1"/>
          </p:cNvSpPr>
          <p:nvPr/>
        </p:nvSpPr>
        <p:spPr bwMode="auto">
          <a:xfrm>
            <a:off x="4424363" y="3281363"/>
            <a:ext cx="296862"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pic>
        <p:nvPicPr>
          <p:cNvPr id="25603" name="Picture 11" descr="060-057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5" y="304800"/>
            <a:ext cx="6810375" cy="62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 Box 12"/>
          <p:cNvSpPr txBox="1">
            <a:spLocks noChangeArrowheads="1"/>
          </p:cNvSpPr>
          <p:nvPr/>
        </p:nvSpPr>
        <p:spPr bwMode="auto">
          <a:xfrm>
            <a:off x="0" y="838200"/>
            <a:ext cx="24384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defRPr/>
            </a:pPr>
            <a:r>
              <a:rPr lang="en-US" sz="3600" b="1" dirty="0" smtClean="0">
                <a:effectLst>
                  <a:outerShdw blurRad="38100" dist="38100" dir="2700000" algn="tl">
                    <a:srgbClr val="000000">
                      <a:alpha val="43137"/>
                    </a:srgbClr>
                  </a:outerShdw>
                </a:effectLst>
              </a:rPr>
              <a:t>The gods </a:t>
            </a:r>
          </a:p>
          <a:p>
            <a:pPr eaLnBrk="1" hangingPunct="1">
              <a:spcBef>
                <a:spcPct val="0"/>
              </a:spcBef>
              <a:buFontTx/>
              <a:buNone/>
              <a:defRPr/>
            </a:pPr>
            <a:r>
              <a:rPr lang="en-US" sz="3600" b="1" dirty="0" smtClean="0">
                <a:effectLst>
                  <a:outerShdw blurRad="38100" dist="38100" dir="2700000" algn="tl">
                    <a:srgbClr val="000000">
                      <a:alpha val="43137"/>
                    </a:srgbClr>
                  </a:outerShdw>
                </a:effectLst>
              </a:rPr>
              <a:t>and the spirits of the dead appear in costumed initiates in West Africa.</a:t>
            </a:r>
          </a:p>
        </p:txBody>
      </p:sp>
    </p:spTree>
  </p:cSld>
  <p:clrMapOvr>
    <a:masterClrMapping/>
  </p:clrMapOvr>
  <p:transition>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1295400"/>
            <a:ext cx="9144000" cy="55626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Central concern: the near obliteration of these responses to the sacred world</a:t>
            </a:r>
          </a:p>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indigenous people have been displaced by development</a:t>
            </a:r>
          </a:p>
        </p:txBody>
      </p:sp>
      <p:sp>
        <p:nvSpPr>
          <p:cNvPr id="2" name="Rectangle 1"/>
          <p:cNvSpPr/>
          <p:nvPr/>
        </p:nvSpPr>
        <p:spPr>
          <a:xfrm>
            <a:off x="152400" y="152400"/>
            <a:ext cx="8839200" cy="1524000"/>
          </a:xfrm>
          <a:prstGeom prst="rect">
            <a:avLst/>
          </a:prstGeom>
          <a:noFill/>
        </p:spPr>
        <p:txBody>
          <a:bodyPr wrap="none">
            <a:prstTxWarp prst="textDeflateBottom">
              <a:avLst/>
            </a:prstTxWarp>
            <a:spAutoFit/>
          </a:bodyPr>
          <a:lstStyle/>
          <a:p>
            <a:pPr algn="ctr">
              <a:defRPr/>
            </a:pPr>
            <a:r>
              <a:rPr lang="en-US" sz="5400" b="1" dirty="0">
                <a:ln w="12700" cmpd="sng">
                  <a:solidFill>
                    <a:schemeClr val="accent4"/>
                  </a:solidFill>
                  <a:prstDash val="solid"/>
                </a:ln>
                <a:gradFill>
                  <a:gsLst>
                    <a:gs pos="0">
                      <a:schemeClr val="accent4"/>
                    </a:gs>
                    <a:gs pos="36000">
                      <a:srgbClr val="C00000"/>
                    </a:gs>
                    <a:gs pos="100000">
                      <a:schemeClr val="bg1"/>
                    </a:gs>
                  </a:gsLst>
                  <a:lin ang="5400000"/>
                </a:gradFill>
              </a:rPr>
              <a:t>Contemporary Issues</a:t>
            </a:r>
          </a:p>
        </p:txBody>
      </p:sp>
    </p:spTree>
  </p:cSld>
  <p:clrMapOvr>
    <a:masterClrMapping/>
  </p:clrMapOvr>
  <p:transition>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3555" name="Content Placeholder 2"/>
          <p:cNvSpPr>
            <a:spLocks noGrp="1"/>
          </p:cNvSpPr>
          <p:nvPr>
            <p:ph idx="1"/>
          </p:nvPr>
        </p:nvSpPr>
        <p:spPr>
          <a:xfrm>
            <a:off x="0" y="0"/>
            <a:ext cx="9144000" cy="68580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Indigenous world view that reveres all creation, recognizes the circle of life, and honors the human relationship with mother earth may be necessary to stop the present ecological destruction of the planet</a:t>
            </a:r>
          </a:p>
        </p:txBody>
      </p:sp>
    </p:spTree>
  </p:cSld>
  <p:clrMapOvr>
    <a:masterClrMapping/>
  </p:clrMapOvr>
  <p:transition>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nvSpPr>
        <p:spPr bwMode="auto">
          <a:xfrm>
            <a:off x="0" y="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3600"/>
              <a:t>“The wicasa wakan [holy man] wants to be by himself.  He wants to be away from the crowd, from everyday matters.  He likes to meditate, leaning against a tree or rock, feeling the earth move beneath him, feeling the weight of that big flaming sky upon him....Closing his eyes, he sees many things clearly.  What you see with your eyes shut is what counts....”</a:t>
            </a:r>
          </a:p>
        </p:txBody>
      </p:sp>
      <p:sp>
        <p:nvSpPr>
          <p:cNvPr id="5123" name="Text Box 10"/>
          <p:cNvSpPr txBox="1">
            <a:spLocks noChangeArrowheads="1"/>
          </p:cNvSpPr>
          <p:nvPr/>
        </p:nvSpPr>
        <p:spPr bwMode="auto">
          <a:xfrm>
            <a:off x="3268663" y="5029200"/>
            <a:ext cx="587533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a:t>~Lame Deer, Lakota Nation</a:t>
            </a:r>
          </a:p>
        </p:txBody>
      </p:sp>
    </p:spTree>
  </p:cSld>
  <p:clrMapOvr>
    <a:masterClrMapping/>
  </p:clrMapOvr>
  <p:transition>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6146" name="Picture 11" descr="033-map p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762000"/>
            <a:ext cx="9204325" cy="539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12"/>
          <p:cNvSpPr txBox="1">
            <a:spLocks noChangeArrowheads="1"/>
          </p:cNvSpPr>
          <p:nvPr/>
        </p:nvSpPr>
        <p:spPr bwMode="auto">
          <a:xfrm>
            <a:off x="0" y="5638800"/>
            <a:ext cx="32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400">
              <a:latin typeface="Times New Roman" panose="02020603050405020304" pitchFamily="18" charset="0"/>
            </a:endParaRPr>
          </a:p>
        </p:txBody>
      </p:sp>
      <p:sp>
        <p:nvSpPr>
          <p:cNvPr id="6148" name="Text Box 13"/>
          <p:cNvSpPr txBox="1">
            <a:spLocks noChangeArrowheads="1"/>
          </p:cNvSpPr>
          <p:nvPr/>
        </p:nvSpPr>
        <p:spPr bwMode="auto">
          <a:xfrm>
            <a:off x="7938" y="239713"/>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2400" b="1" dirty="0" smtClean="0">
                <a:effectLst>
                  <a:outerShdw blurRad="38100" dist="38100" dir="2700000" algn="tl">
                    <a:srgbClr val="000000">
                      <a:alpha val="43137"/>
                    </a:srgbClr>
                  </a:outerShdw>
                </a:effectLst>
              </a:rPr>
              <a:t>Approximate distribution of indigenous groups in Chapter 2</a:t>
            </a:r>
          </a:p>
        </p:txBody>
      </p:sp>
    </p:spTree>
  </p:cSld>
  <p:clrMapOvr>
    <a:masterClrMapping/>
  </p:clrMapOvr>
  <p:transition>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76200" y="1371600"/>
            <a:ext cx="9067800" cy="49530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Have traditionally been little understood by outsiders</a:t>
            </a:r>
          </a:p>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Many traditions have been practiced in secret—hidden from outsiders—hindering scholarly study</a:t>
            </a:r>
          </a:p>
          <a:p>
            <a:pPr>
              <a:defRPr/>
            </a:pPr>
            <a:endParaRPr lang="en-US" dirty="0" smtClean="0"/>
          </a:p>
        </p:txBody>
      </p:sp>
      <p:sp>
        <p:nvSpPr>
          <p:cNvPr id="2" name="Rectangle 1"/>
          <p:cNvSpPr/>
          <p:nvPr/>
        </p:nvSpPr>
        <p:spPr>
          <a:xfrm>
            <a:off x="76200" y="76696"/>
            <a:ext cx="8991600" cy="1447304"/>
          </a:xfrm>
          <a:prstGeom prst="rect">
            <a:avLst/>
          </a:prstGeom>
          <a:noFill/>
        </p:spPr>
        <p:txBody>
          <a:bodyPr wrap="none">
            <a:prstTxWarp prst="textWave2">
              <a:avLst/>
            </a:prstTxWarp>
            <a:spAutoFit/>
          </a:bodyPr>
          <a:lstStyle/>
          <a:p>
            <a:pPr algn="ctr">
              <a:defRPr/>
            </a:pPr>
            <a:r>
              <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cs typeface="Arial" panose="020B0604020202020204" pitchFamily="34" charset="0"/>
              </a:rPr>
              <a:t>Understanding Indigenous Sacred Ways</a:t>
            </a:r>
            <a:endParaRPr lang="en-US"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ransition>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76200" y="0"/>
            <a:ext cx="9067800" cy="44196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May be seen as a lifeway</a:t>
            </a:r>
          </a:p>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Common ground between these religions and those on the outside is emerging</a:t>
            </a:r>
          </a:p>
        </p:txBody>
      </p:sp>
      <p:pic>
        <p:nvPicPr>
          <p:cNvPr id="819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6700" y="3276600"/>
            <a:ext cx="34417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195" name="Content Placeholder 2"/>
          <p:cNvSpPr>
            <a:spLocks noGrp="1"/>
          </p:cNvSpPr>
          <p:nvPr>
            <p:ph idx="1"/>
          </p:nvPr>
        </p:nvSpPr>
        <p:spPr>
          <a:xfrm>
            <a:off x="0" y="1828800"/>
            <a:ext cx="9144000" cy="4267200"/>
          </a:xfrm>
        </p:spPr>
        <p:txBody>
          <a:bodyPr/>
          <a:lstStyle/>
          <a:p>
            <a:pPr>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Although focus is on common characteristics of indigenous religions, these religions are quite distinct</a:t>
            </a:r>
          </a:p>
          <a:p>
            <a:pPr>
              <a:defRPr/>
            </a:pPr>
            <a:endParaRPr lang="en-US" dirty="0" smtClean="0"/>
          </a:p>
        </p:txBody>
      </p:sp>
      <p:sp>
        <p:nvSpPr>
          <p:cNvPr id="2" name="Rectangle 1"/>
          <p:cNvSpPr/>
          <p:nvPr/>
        </p:nvSpPr>
        <p:spPr>
          <a:xfrm>
            <a:off x="228600" y="152400"/>
            <a:ext cx="8534400" cy="923330"/>
          </a:xfrm>
          <a:prstGeom prst="rect">
            <a:avLst/>
          </a:prstGeom>
          <a:noFill/>
        </p:spPr>
        <p:txBody>
          <a:bodyPr>
            <a:prstTxWarp prst="textPlain">
              <a:avLst/>
            </a:prstTxWarp>
            <a:spAutoFit/>
          </a:bodyPr>
          <a:lstStyle/>
          <a:p>
            <a:pPr algn="ctr">
              <a:defRPr/>
            </a:pPr>
            <a:r>
              <a:rPr lang="en-US" sz="5400" b="1" i="1" dirty="0">
                <a:ln w="0"/>
                <a:solidFill>
                  <a:srgbClr val="CC0000"/>
                </a:solidFill>
                <a:effectLst>
                  <a:glow rad="228600">
                    <a:schemeClr val="accent4">
                      <a:satMod val="175000"/>
                      <a:alpha val="40000"/>
                    </a:schemeClr>
                  </a:glow>
                  <a:reflection blurRad="6350" stA="55000" endA="50" endPos="85000" dist="60007" dir="5400000" sy="-100000" algn="bl" rotWithShape="0"/>
                </a:effectLst>
              </a:rPr>
              <a:t>Cultural Diversity</a:t>
            </a:r>
          </a:p>
        </p:txBody>
      </p:sp>
      <p:pic>
        <p:nvPicPr>
          <p:cNvPr id="922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0000" y="4114800"/>
            <a:ext cx="2717800"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11266" name="Picture 9" descr="034-old p034 Ulur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33400"/>
            <a:ext cx="8637588" cy="575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10"/>
          <p:cNvSpPr txBox="1">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defRPr/>
            </a:pPr>
            <a:r>
              <a:rPr lang="en-US" sz="2400" b="1" dirty="0" smtClean="0">
                <a:effectLst>
                  <a:outerShdw blurRad="38100" dist="38100" dir="2700000" algn="tl">
                    <a:srgbClr val="000000">
                      <a:alpha val="43137"/>
                    </a:srgbClr>
                  </a:outerShdw>
                </a:effectLst>
              </a:rPr>
              <a:t>Uluru (Ayers Rock) is sacred to Australian Aborigines</a:t>
            </a:r>
            <a:endParaRPr lang="en-US" sz="2400" dirty="0" smtClean="0"/>
          </a:p>
        </p:txBody>
      </p:sp>
    </p:spTree>
  </p:cSld>
  <p:clrMapOvr>
    <a:masterClrMapping/>
  </p:clrMapOvr>
  <p:transition>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1" name="Content Placeholder 2"/>
          <p:cNvSpPr>
            <a:spLocks noGrp="1"/>
          </p:cNvSpPr>
          <p:nvPr>
            <p:ph idx="1"/>
          </p:nvPr>
        </p:nvSpPr>
        <p:spPr>
          <a:xfrm>
            <a:off x="0" y="1066800"/>
            <a:ext cx="9144000" cy="4227513"/>
          </a:xfrm>
        </p:spPr>
        <p:txBody>
          <a:bodyPr/>
          <a:lstStyle/>
          <a:p>
            <a:pPr>
              <a:spcBef>
                <a:spcPts val="0"/>
              </a:spcBef>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For many indigenous peoples, everything in the cosmos is intimately interrelated</a:t>
            </a:r>
          </a:p>
          <a:p>
            <a:pPr lvl="1">
              <a:spcBef>
                <a:spcPts val="0"/>
              </a:spcBef>
              <a:buClr>
                <a:srgbClr val="C00000"/>
              </a:buClr>
              <a:buFont typeface="Wingdings" panose="05000000000000000000" pitchFamily="2" charset="2"/>
              <a:buChar char="Ü"/>
              <a:defRPr/>
            </a:pPr>
            <a:r>
              <a:rPr lang="en-US" sz="48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Sometime represented as a circle, which has no beginning, no end</a:t>
            </a:r>
          </a:p>
        </p:txBody>
      </p:sp>
      <p:sp>
        <p:nvSpPr>
          <p:cNvPr id="2" name="Rectangle 1"/>
          <p:cNvSpPr/>
          <p:nvPr/>
        </p:nvSpPr>
        <p:spPr>
          <a:xfrm>
            <a:off x="228600" y="228600"/>
            <a:ext cx="8763000" cy="923330"/>
          </a:xfrm>
          <a:prstGeom prst="rect">
            <a:avLst/>
          </a:prstGeom>
          <a:noFill/>
        </p:spPr>
        <p:txBody>
          <a:bodyPr wrap="none">
            <a:prstTxWarp prst="textPlain">
              <a:avLst/>
            </a:prstTxWarp>
            <a:spAutoFit/>
            <a:scene3d>
              <a:camera prst="orthographicFront"/>
              <a:lightRig rig="threePt" dir="t"/>
            </a:scene3d>
            <a:sp3d extrusionH="57150">
              <a:bevelT w="38100" h="38100" prst="slope"/>
            </a:sp3d>
          </a:bodyPr>
          <a:lstStyle/>
          <a:p>
            <a:pPr algn="ctr">
              <a:defRPr/>
            </a:pPr>
            <a:r>
              <a:rPr lang="en-US" sz="5400" b="1" spc="50" dirty="0">
                <a:ln w="0"/>
                <a:solidFill>
                  <a:schemeClr val="bg2"/>
                </a:solidFill>
                <a:effectLst>
                  <a:glow rad="228600">
                    <a:schemeClr val="accent4">
                      <a:satMod val="175000"/>
                      <a:alpha val="40000"/>
                    </a:schemeClr>
                  </a:glow>
                  <a:outerShdw blurRad="38100" dist="38100" dir="2700000" algn="tl">
                    <a:srgbClr val="000000">
                      <a:alpha val="43137"/>
                    </a:srgbClr>
                  </a:outerShdw>
                </a:effectLst>
              </a:rPr>
              <a:t>Circle of Right Relationships</a:t>
            </a:r>
          </a:p>
        </p:txBody>
      </p:sp>
      <p:pic>
        <p:nvPicPr>
          <p:cNvPr id="1229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4800600"/>
            <a:ext cx="3562350" cy="197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over dir="d"/>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570</TotalTime>
  <Words>670</Words>
  <Application>Microsoft Office PowerPoint</Application>
  <PresentationFormat>On-screen Show (4:3)</PresentationFormat>
  <Paragraphs>58</Paragraphs>
  <Slides>24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Times New Roman</vt: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Individual Observance</vt:lpstr>
      <vt:lpstr>PowerPoint Presentation</vt:lpstr>
      <vt:lpstr>PowerPoint Presentation</vt:lpstr>
      <vt:lpstr>PowerPoint Presentation</vt:lpstr>
    </vt:vector>
  </TitlesOfParts>
  <Company>Washtenaw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Grant R. Shafer</dc:creator>
  <cp:lastModifiedBy>Bradley, Richard</cp:lastModifiedBy>
  <cp:revision>65</cp:revision>
  <dcterms:created xsi:type="dcterms:W3CDTF">2007-07-13T19:16:52Z</dcterms:created>
  <dcterms:modified xsi:type="dcterms:W3CDTF">2015-03-28T18:56:54Z</dcterms:modified>
</cp:coreProperties>
</file>