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87" r:id="rId3"/>
    <p:sldId id="289" r:id="rId4"/>
    <p:sldId id="286" r:id="rId5"/>
    <p:sldId id="274" r:id="rId6"/>
    <p:sldId id="267" r:id="rId7"/>
    <p:sldId id="268" r:id="rId8"/>
    <p:sldId id="280" r:id="rId9"/>
    <p:sldId id="281" r:id="rId10"/>
    <p:sldId id="294" r:id="rId11"/>
    <p:sldId id="269" r:id="rId12"/>
    <p:sldId id="283" r:id="rId13"/>
    <p:sldId id="270" r:id="rId14"/>
    <p:sldId id="284" r:id="rId15"/>
    <p:sldId id="288" r:id="rId16"/>
    <p:sldId id="297" r:id="rId17"/>
    <p:sldId id="271" r:id="rId18"/>
    <p:sldId id="285" r:id="rId19"/>
    <p:sldId id="277" r:id="rId20"/>
    <p:sldId id="295" r:id="rId21"/>
    <p:sldId id="296" r:id="rId22"/>
    <p:sldId id="272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D9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3" autoAdjust="0"/>
    <p:restoredTop sz="94420" autoAdjust="0"/>
  </p:normalViewPr>
  <p:slideViewPr>
    <p:cSldViewPr>
      <p:cViewPr varScale="1">
        <p:scale>
          <a:sx n="63" d="100"/>
          <a:sy n="63" d="100"/>
        </p:scale>
        <p:origin x="6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08EFEF6-2228-48A8-B1C4-AFD48BB2A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58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368896-9358-41F4-8C07-901C5412C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459D50-5AD6-4FA2-8F0A-1DB9A8D3BD92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3788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F8F147-E305-4069-903B-B9F2D3337401}" type="slidenum">
              <a:rPr lang="en-US"/>
              <a:pPr/>
              <a:t>11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489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C0D19-3477-4592-AB2A-4ED04C60501D}" type="slidenum">
              <a:rPr lang="en-US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47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BA32D1-B2AA-4A91-A5A0-0DF352C24EFD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031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FE6885-08F1-4AFE-8792-972A7338BB4D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056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4CEA8-EF3F-4319-B80B-9531465726AF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7108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D9F342-BD68-41D1-BF22-B209D3A699CD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366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FCF071-B396-4453-A5F7-E9BC36D0BB39}" type="slidenum">
              <a:rPr lang="en-US"/>
              <a:pPr/>
              <a:t>18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0067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9A573F-D374-4488-AD76-029F074C825E}" type="slidenum">
              <a:rPr lang="en-US"/>
              <a:pPr/>
              <a:t>19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3332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EAA910-EFC8-4807-AF33-4026A4C4AF06}" type="slidenum">
              <a:rPr lang="en-US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2743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69B9A7-534B-4B6A-901D-A280B96D49E4}" type="slidenum">
              <a:rPr lang="en-US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354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15A8FB-0B91-4F4E-82D5-EA657F163200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296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9E1FC-5428-48BC-9BB5-BCDC40C90244}" type="slidenum">
              <a:rPr lang="en-US"/>
              <a:pPr/>
              <a:t>3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770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07BAAB-A98A-48FA-BDB3-9332F25A46FA}" type="slidenum">
              <a:rPr lang="en-US"/>
              <a:pPr/>
              <a:t>4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268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D19879-8973-49BA-9243-8EF389A9CA54}" type="slidenum">
              <a:rPr lang="en-US"/>
              <a:pPr/>
              <a:t>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36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8F008E-6303-482D-8CCA-3853D5095E05}" type="slidenum">
              <a:rPr lang="en-US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187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A40231-234A-496D-98F0-24C2BBFCD1EC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2769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9599D7-8A82-4B09-A71D-45D1CE127324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928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4C8A9-669D-4A3E-A60B-7AE16BCC1179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243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0EBC9-619D-423E-B43A-BDB999FB3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539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87C2-52B3-463E-A258-E80CA3075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99685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EE7B-FA0F-48EC-A0ED-1DB3EE49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84508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863B-AC61-46D0-87A3-4D046D239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0640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68C7-D9DC-4C81-85CD-58ED554E4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0403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765C-AD09-4646-B20B-9D60E0B5D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12886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ADE54-7C23-4B13-BBB5-14CE005FA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13269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6729-61F7-4A88-928D-E73CC8AF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24960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FA12-3008-4CA3-B3EA-32A066731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7883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1DCF6-FA4C-4B59-B9F6-BC1C76410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8742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70618-7746-4C08-B3C7-F87E74188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90680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B15E843-5102-4DB5-855F-DFA423DF1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6" grpId="2"/>
      <p:bldP spid="102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bml6WIQP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rds.yahoo.com/_ylt=A0S020tfYq1K5BEAfnWJzbkF;_ylu=X3oDMTBqcGowaXYwBHBvcwMzMwRzZWMDc3IEdnRpZAM-/SIG=1qkt50381/EXP=1252963295/**http:/images.search.yahoo.com/images/view?back=http://images.search.yahoo.com/search/images?p%3D%22schoolhouse%2Brock%22%2B%2B%2B%22bill%22%26b%3D21%26ni%3D20%26ei%3Dutf-8%26y%3DSearch%26pstart%3D1%26fr%3Dyfp-t-701&amp;w=250&amp;h=262&amp;imgurl=image.examiner.com/images/blog/wysiwyg/image/schoolhouse%20rock%20bill2(1).jpg&amp;rurl=http://www.examiner.com/x-1117-DC-Military-Families-Examiner~y2009m4d17-Interstate-Compact-on-Educational-Opportunities-for-Military-Children-14-down-42-to-go&amp;size=14k&amp;name=DC+Military+Fami...&amp;p=%22schoolhouse+rock%22+%2B+%22bill%22&amp;oid=543466dab7bf738e&amp;fr2=&amp;no=33&amp;tt=111&amp;b=21&amp;ni=20&amp;sigr=14u91rg1k&amp;sigi=12eb4bl09&amp;sigb=147ce671o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9" descr="american-flag-desktop-background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632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Bauhaus 93" panose="04030905020B02020C02" pitchFamily="82" charset="0"/>
              </a:rPr>
              <a:t>How a Bill</a:t>
            </a:r>
          </a:p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Bauhaus 93" panose="04030905020B02020C02" pitchFamily="82" charset="0"/>
              </a:rPr>
              <a:t>Becomes a Law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30" y="381000"/>
            <a:ext cx="4602537" cy="4671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4998" y="5027176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https://www.youtube.com/watch?v=Otbml6WIQPo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511619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678363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Tx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bills are proposed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committee action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committee hearings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reporting a bill</a:t>
            </a:r>
          </a:p>
        </p:txBody>
      </p:sp>
      <p:sp>
        <p:nvSpPr>
          <p:cNvPr id="23556" name="WordArt 8" descr="Blue-White-Red_1600x900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686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38100">
                  <a:solidFill>
                    <a:srgbClr val="003366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Bauhaus 93" panose="04030905020B02020C02" pitchFamily="82" charset="0"/>
              </a:rPr>
              <a:t>Introducing a Bill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981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9144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373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2BD9EB"/>
              </a:buClr>
              <a:buFontTx/>
              <a:buBlip>
                <a:blip r:embed="rId4"/>
              </a:buBlip>
              <a:defRPr/>
            </a:pPr>
            <a:r>
              <a:rPr lang="en-U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debating &amp; amending bills</a:t>
            </a:r>
          </a:p>
          <a:p>
            <a:pPr eaLnBrk="1" hangingPunct="1">
              <a:spcBef>
                <a:spcPct val="0"/>
              </a:spcBef>
              <a:buClr>
                <a:srgbClr val="2BD9EB"/>
              </a:buClr>
              <a:buFontTx/>
              <a:buBlip>
                <a:blip r:embed="rId4"/>
              </a:buBlip>
              <a:defRPr/>
            </a:pPr>
            <a:r>
              <a:rPr lang="en-U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voting on bills</a:t>
            </a:r>
          </a:p>
        </p:txBody>
      </p:sp>
      <p:sp>
        <p:nvSpPr>
          <p:cNvPr id="27652" name="WordArt 10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1676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412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auhaus 93" panose="04030905020B02020C02" pitchFamily="82" charset="0"/>
              </a:rPr>
              <a:t>Floor Action</a:t>
            </a:r>
          </a:p>
        </p:txBody>
      </p:sp>
      <p:pic>
        <p:nvPicPr>
          <p:cNvPr id="27653" name="Picture 13" descr="MCBD06861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59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4800"/>
            <a:ext cx="8839200" cy="61722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napshots daily carto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0"/>
            <a:ext cx="638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31285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6021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Clr>
                <a:schemeClr val="bg1"/>
              </a:buClr>
              <a:buFontTx/>
              <a:buBlip>
                <a:blip r:embed="rId4"/>
              </a:buBlip>
              <a:defRPr/>
            </a:pPr>
            <a:r>
              <a:rPr lang="en-U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Conference Committee Action</a:t>
            </a:r>
          </a:p>
          <a:p>
            <a:pPr eaLnBrk="1" hangingPunct="1">
              <a:lnSpc>
                <a:spcPct val="85000"/>
              </a:lnSpc>
              <a:buClr>
                <a:schemeClr val="bg1"/>
              </a:buClr>
              <a:buFont typeface="Old English Text MT" panose="03040902040508030806" pitchFamily="66" charset="0"/>
              <a:buNone/>
              <a:defRPr/>
            </a:pPr>
            <a:endParaRPr lang="en-US" sz="7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3796" name="WordArt 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58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auhaus 93" panose="04030905020B02020C02" pitchFamily="82" charset="0"/>
              </a:rPr>
              <a:t>Final Steps</a:t>
            </a:r>
          </a:p>
        </p:txBody>
      </p:sp>
      <p:pic>
        <p:nvPicPr>
          <p:cNvPr id="33797" name="Picture 9" descr="MCj017435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5486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9908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9144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152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Clr>
                <a:schemeClr val="bg1"/>
              </a:buClr>
              <a:buFontTx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Presidential Action</a:t>
            </a:r>
          </a:p>
          <a:p>
            <a:pPr lvl="1" eaLnBrk="1" hangingPunct="1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signs &amp; makes official</a:t>
            </a:r>
          </a:p>
          <a:p>
            <a:pPr lvl="1" eaLnBrk="1" hangingPunct="1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veto</a:t>
            </a:r>
          </a:p>
          <a:p>
            <a:pPr lvl="1" eaLnBrk="1" hangingPunct="1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line-item veto</a:t>
            </a:r>
          </a:p>
          <a:p>
            <a:pPr lvl="1" eaLnBrk="1" hangingPunct="1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congressional override of a veto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8288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 marL="66675" indent="79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5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“The duty of the legislative branch is to make the laws. Congress is the only branch of the U.S. government that existed prior to the </a:t>
            </a:r>
            <a:r>
              <a:rPr lang="en-US" sz="5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Constitution”</a:t>
            </a:r>
            <a:r>
              <a:rPr lang="en-US" sz="5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</a:p>
          <a:p>
            <a:pPr marL="66675" indent="79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5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~ Linda Monk</a:t>
            </a:r>
            <a:r>
              <a:rPr lang="en-US" sz="5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, The Words We Live By</a:t>
            </a:r>
            <a:endParaRPr lang="en-US" sz="5400" b="1" smtClean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23" y="857251"/>
            <a:ext cx="7605632" cy="51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4181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cagle.com/29/2014/01/08/14282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0" y="860910"/>
            <a:ext cx="7256245" cy="51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1276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2BD9EB"/>
              </a:buClr>
              <a:buFontTx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House’s power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2BD9EB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Revenue bills must be initiated in the House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2BD9EB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 Ways and Means Committee</a:t>
            </a:r>
          </a:p>
        </p:txBody>
      </p:sp>
      <p:sp>
        <p:nvSpPr>
          <p:cNvPr id="44036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1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412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uhaus 93" panose="04030905020B02020C02" pitchFamily="82" charset="0"/>
              </a:rPr>
              <a:t>Taxing &amp; Spending Bills</a:t>
            </a:r>
          </a:p>
        </p:txBody>
      </p:sp>
      <p:pic>
        <p:nvPicPr>
          <p:cNvPr id="44037" name="Picture 8" descr="MCj044039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2BD9EB"/>
              </a:buClr>
              <a:buFontTx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Senate’s power</a:t>
            </a:r>
          </a:p>
          <a:p>
            <a:pPr lvl="1" eaLnBrk="1" hangingPunct="1">
              <a:lnSpc>
                <a:spcPct val="80000"/>
              </a:lnSpc>
              <a:buClr>
                <a:srgbClr val="2BD9EB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 amendments</a:t>
            </a:r>
          </a:p>
          <a:p>
            <a:pPr eaLnBrk="1" hangingPunct="1">
              <a:lnSpc>
                <a:spcPct val="80000"/>
              </a:lnSpc>
              <a:buClr>
                <a:srgbClr val="2BD9EB"/>
              </a:buClr>
              <a:buFontTx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appropriating money</a:t>
            </a:r>
          </a:p>
          <a:p>
            <a:pPr lvl="1" eaLnBrk="1" hangingPunct="1">
              <a:lnSpc>
                <a:spcPct val="80000"/>
              </a:lnSpc>
              <a:buClr>
                <a:srgbClr val="2BD9EB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authorization bills</a:t>
            </a:r>
          </a:p>
          <a:p>
            <a:pPr lvl="1" eaLnBrk="1" hangingPunct="1">
              <a:lnSpc>
                <a:spcPct val="80000"/>
              </a:lnSpc>
              <a:buClr>
                <a:srgbClr val="2BD9EB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appropriations bills</a:t>
            </a:r>
          </a:p>
        </p:txBody>
      </p:sp>
      <p:pic>
        <p:nvPicPr>
          <p:cNvPr id="46084" name="Picture 5" descr="MCj044039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MCj044039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72200"/>
          </a:xfrm>
        </p:spPr>
        <p:txBody>
          <a:bodyPr/>
          <a:lstStyle/>
          <a:p>
            <a:pPr marL="66675" indent="79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“As good government is an empire of laws, how shall your laws be made? In a large society, inhabiting an extensive country, it is impossible that the whole should assemble to make laws. The first necessary step, then, is to depute power from the many to a few of the most wise and good.” </a:t>
            </a:r>
          </a:p>
          <a:p>
            <a:pPr marL="66675" indent="7938"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~ John Adams</a:t>
            </a:r>
            <a:r>
              <a:rPr lang="en-US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5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“Laws too gentle are seldom obeyed; too severe, seldom executed.” </a:t>
            </a:r>
          </a:p>
          <a:p>
            <a:pPr marL="0" indent="0" algn="r" eaLnBrk="1" hangingPunct="1">
              <a:buFontTx/>
              <a:buNone/>
            </a:pPr>
            <a:r>
              <a:rPr lang="en-US" sz="5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~ Ben Franklin</a:t>
            </a:r>
          </a:p>
        </p:txBody>
      </p:sp>
      <p:pic>
        <p:nvPicPr>
          <p:cNvPr id="11267" name="Picture 5" descr="ben_frank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3048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6021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Blip>
                <a:blip r:embed="rId4"/>
              </a:buBlip>
              <a:defRPr/>
            </a:pPr>
            <a:r>
              <a:rPr lang="en-U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private bills</a:t>
            </a:r>
          </a:p>
          <a:p>
            <a:pPr lvl="1" eaLnBrk="1" hangingPunct="1"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deals w/ individual people or places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auhaus 93" panose="04030905020B02020C02" pitchFamily="82" charset="0"/>
              </a:rPr>
              <a:t>Types of Bills &amp; Resolutions</a:t>
            </a:r>
          </a:p>
        </p:txBody>
      </p:sp>
      <p:pic>
        <p:nvPicPr>
          <p:cNvPr id="13317" name="Picture 13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724400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chemeClr val="bg2"/>
              </a:buClr>
              <a:buFontTx/>
              <a:buBlip>
                <a:blip r:embed="rId4"/>
              </a:buBlip>
              <a:defRPr/>
            </a:pPr>
            <a:r>
              <a:rPr lang="en-U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public bills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deals with general matters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applies to the entire nation</a:t>
            </a:r>
          </a:p>
        </p:txBody>
      </p:sp>
      <p:pic>
        <p:nvPicPr>
          <p:cNvPr id="15364" name="Picture 14" descr="b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2514600"/>
            <a:ext cx="2403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791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Blip>
                <a:blip r:embed="rId4"/>
              </a:buBlip>
            </a:pPr>
            <a:r>
              <a:rPr lang="en-US" sz="6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simple resolution – affects only 1 house</a:t>
            </a:r>
          </a:p>
          <a:p>
            <a:pPr lvl="1" eaLnBrk="1" hangingPunct="1"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Blip>
                <a:blip r:embed="rId4"/>
              </a:buBlip>
            </a:pPr>
            <a:r>
              <a:rPr lang="en-US" sz="6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addresses procedural rules </a:t>
            </a:r>
          </a:p>
        </p:txBody>
      </p:sp>
      <p:sp>
        <p:nvSpPr>
          <p:cNvPr id="17412" name="WordArt 5" descr="blue-purple-nature--hd-wallpaper-background-in-wugange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3152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Bauhaus 93" panose="04030905020B02020C02" pitchFamily="82" charset="0"/>
              </a:rPr>
              <a:t>Resolutions</a:t>
            </a:r>
          </a:p>
        </p:txBody>
      </p:sp>
      <p:pic>
        <p:nvPicPr>
          <p:cNvPr id="17413" name="Picture 7" descr="MPj040110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1789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162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chemeClr val="bg2"/>
              </a:buClr>
              <a:buFontTx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joint resolution – passed by both houses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a device for proposing constitutional amendments or other matters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has the force of law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75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5000"/>
              </a:spcBef>
              <a:buClr>
                <a:schemeClr val="bg2"/>
              </a:buClr>
              <a:buFontTx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concurrent resolutions – requires attention from both houses</a:t>
            </a:r>
          </a:p>
          <a:p>
            <a:pPr lvl="1" eaLnBrk="1" hangingPunct="1">
              <a:lnSpc>
                <a:spcPct val="85000"/>
              </a:lnSpc>
              <a:spcBef>
                <a:spcPct val="5000"/>
              </a:spcBef>
              <a:buClr>
                <a:schemeClr val="bg2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no law is needed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Clr>
                <a:schemeClr val="bg2"/>
              </a:buClr>
              <a:buFontTx/>
              <a:buBlip>
                <a:blip r:embed="rId4"/>
              </a:buBlip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uhaus 93" panose="04030905020B02020C02" pitchFamily="82" charset="0"/>
              </a:rPr>
              <a:t>riders – provision on a subject other than what is covered in a bill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theme/theme1.xml><?xml version="1.0" encoding="utf-8"?>
<a:theme xmlns:a="http://schemas.openxmlformats.org/drawingml/2006/main" name="Sample presentation slides">
  <a:themeElements>
    <a:clrScheme name="Sample presentation slides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Sample presentation slide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presentation slides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2136</TotalTime>
  <Words>303</Words>
  <Application>Microsoft Office PowerPoint</Application>
  <PresentationFormat>On-screen Show (4:3)</PresentationFormat>
  <Paragraphs>67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Bauhaus 93</vt:lpstr>
      <vt:lpstr>Berlin Sans FB</vt:lpstr>
      <vt:lpstr>Old English Text MT</vt:lpstr>
      <vt:lpstr>Verdana</vt:lpstr>
      <vt:lpstr>Sample presentation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Owner</dc:creator>
  <cp:keywords/>
  <dc:description/>
  <cp:lastModifiedBy>Bradley, Richard D</cp:lastModifiedBy>
  <cp:revision>82</cp:revision>
  <dcterms:created xsi:type="dcterms:W3CDTF">2007-08-25T18:45:16Z</dcterms:created>
  <dcterms:modified xsi:type="dcterms:W3CDTF">2019-09-12T15:27:32Z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TC011367951033</vt:lpwstr>
  </property>
</Properties>
</file>