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6" r:id="rId2"/>
    <p:sldId id="287" r:id="rId3"/>
    <p:sldId id="288" r:id="rId4"/>
    <p:sldId id="284" r:id="rId5"/>
    <p:sldId id="286" r:id="rId6"/>
    <p:sldId id="285" r:id="rId7"/>
    <p:sldId id="277" r:id="rId8"/>
    <p:sldId id="280" r:id="rId9"/>
    <p:sldId id="289" r:id="rId10"/>
    <p:sldId id="278" r:id="rId11"/>
    <p:sldId id="281" r:id="rId12"/>
    <p:sldId id="279" r:id="rId13"/>
    <p:sldId id="282" r:id="rId14"/>
    <p:sldId id="290" r:id="rId15"/>
    <p:sldId id="291" r:id="rId16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99"/>
    <a:srgbClr val="3F592D"/>
    <a:srgbClr val="990000"/>
    <a:srgbClr val="006699"/>
    <a:srgbClr val="CC3300"/>
    <a:srgbClr val="CC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0" autoAdjust="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65D0CB-8450-44B2-A24A-C1A8A9EEB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499B86-5D7B-423C-8658-8EDAE68D3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82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698AE18F-5198-4EF3-BBAF-D82589B66754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10075"/>
            <a:ext cx="5556250" cy="41767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1741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8217F503-CD6C-4537-B3B5-19B7358897BD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10075"/>
            <a:ext cx="5556250" cy="41767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559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0418AE65-1E4B-4C16-A52A-BF96AEBD9564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10075"/>
            <a:ext cx="5556250" cy="41767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373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A4AEE99E-5DB8-4B95-BF92-C1A0BCD621A1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10075"/>
            <a:ext cx="5556250" cy="41767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6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734B3D5A-6A03-41FE-8AF5-120CA0914C2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972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43294CA4-0DAA-4FB8-9486-3958505E98F2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05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ED182924-00A2-4CF1-A379-F3110FF80F3E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675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F90716EA-B864-42B1-862B-4E8F39A35FE7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296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4BAD9271-B973-4F3F-A745-1AE3B1B7435D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587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DF6568A2-F403-4392-B079-F968C6C88FCB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10075"/>
            <a:ext cx="5556250" cy="41767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483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6F929748-466C-42FA-B644-67F4292E42CD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10075"/>
            <a:ext cx="5556250" cy="41767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707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9pPr>
          </a:lstStyle>
          <a:p>
            <a:fld id="{6FE4320A-E539-4B4E-9601-72FDAE373BE9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10075"/>
            <a:ext cx="5556250" cy="41767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689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75AA8F-C3EE-4015-845C-1D0C22B7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317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25A06-C368-48CA-8C98-6675C392D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6899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77DB-2ED9-4F8D-99E6-FE1D8384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2682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99A6-FECD-4090-8AA7-437166235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7014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6736-8EAF-4FFD-9620-C9F773CF9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0515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C625-4735-48D7-90AB-DB2B03DBA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3443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F2F2C-4DB9-4E65-8995-3D4458481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8265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E342-5E85-4E2B-B341-AF688438C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5482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C299-ACAA-4E89-817B-222EB5FC5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94743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4453-5F11-4A1D-9F12-28081E5DC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4279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E129-E521-499D-9B0B-D1AE33509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15275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9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639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1AC3936-A644-464E-848E-FCC343721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93" grpId="0"/>
      <p:bldP spid="96394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3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63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3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63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3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63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3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63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3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63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63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0000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anose="020B0502020202020204" pitchFamily="34" charset="0"/>
        <a:buChar char="−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anose="020B0502020202020204" pitchFamily="34" charset="0"/>
        <a:buChar char="−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Article I of the Constitution directs    Congress to reapportion—redistribute—the seats in the House after each decennial census</a:t>
            </a: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92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6350" cap="sq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Reapportionment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2202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Blip>
                <a:blip r:embed="rId3"/>
              </a:buBlip>
              <a:defRPr/>
            </a:pPr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set “permanent” size at 435 members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Blip>
                <a:blip r:embed="rId3"/>
              </a:buBlip>
              <a:defRPr/>
            </a:pPr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provided for “automatic      reapportionment”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25400" cap="sq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The Reapportionment Act of 1929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33400" y="1295400"/>
            <a:ext cx="9677400" cy="5334000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120000"/>
              <a:buFont typeface="Century Gothic" panose="020B0502020202020204" pitchFamily="34" charset="0"/>
              <a:buBlip>
                <a:blip r:embed="rId3"/>
              </a:buBlip>
            </a:pPr>
            <a:r>
              <a:rPr lang="en-US" altLang="en-US" sz="59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Districts that have unusual shapes or even defy description have sometimes been gerrymandered</a:t>
            </a: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0" y="76200"/>
            <a:ext cx="89916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Districts &amp; Gerrymandering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Gerrymandering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120000"/>
              <a:buFont typeface="Century Gothic" panose="020B0502020202020204" pitchFamily="34" charset="0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drawing congressional districts to the advantage of the political party that controls the State legislature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lucidrealty.com/wp-content/uploads/2011/11/Distric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1" y="1041736"/>
            <a:ext cx="7417191" cy="47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4892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-media-cache-ak0.pinimg.com/736x/47/9b/6c/479b6c56f5e6986895ed2c6848c539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89" y="1162930"/>
            <a:ext cx="5791750" cy="46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5993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 marL="0" indent="7938"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“Ancient Rome declined because it had a Senate, now what's going to happen to us with both a House and a Senate?” </a:t>
            </a:r>
          </a:p>
          <a:p>
            <a:pPr marL="0" indent="7938" algn="r"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~ Will Rogers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63" y="-3175"/>
            <a:ext cx="9291637" cy="6861175"/>
          </a:xfrm>
        </p:spPr>
        <p:txBody>
          <a:bodyPr/>
          <a:lstStyle/>
          <a:p>
            <a:pPr marL="6350" indent="7938" eaLnBrk="1" hangingPunct="1">
              <a:buFontTx/>
              <a:buNone/>
            </a:pPr>
            <a:r>
              <a:rPr lang="en-US" altLang="en-US" sz="600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“Government is not reason; it is not eloquent; it is force. Like fire, it is a dangerous servant and a fearful master.”  </a:t>
            </a:r>
          </a:p>
          <a:p>
            <a:pPr marL="6350" indent="7938" algn="r" eaLnBrk="1" hangingPunct="1">
              <a:buFontTx/>
              <a:buNone/>
            </a:pPr>
            <a:r>
              <a:rPr lang="en-US" altLang="en-US" sz="600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~George Washington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Blip>
                <a:blip r:embed="rId3"/>
              </a:buBlip>
              <a:defRPr/>
            </a:pPr>
            <a:r>
              <a:rPr lang="en-US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Framers believed Congress should represent ALL the people</a:t>
            </a:r>
          </a:p>
          <a:p>
            <a:pPr eaLnBrk="1" hangingPunct="1">
              <a:buFontTx/>
              <a:buNone/>
              <a:defRPr/>
            </a:pPr>
            <a:endParaRPr lang="en-US" sz="4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676400" y="247650"/>
            <a:ext cx="5562600" cy="1276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 cap="sq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5724" dir="18900000" algn="ctr" rotWithShape="0">
                    <a:srgbClr val="000099"/>
                  </a:outerShdw>
                </a:effectLst>
              </a:rPr>
              <a:t>Origins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8"/>
            <a:ext cx="9144000" cy="6843712"/>
          </a:xfrm>
        </p:spPr>
        <p:txBody>
          <a:bodyPr/>
          <a:lstStyle/>
          <a:p>
            <a:pPr marL="6350" indent="7938" eaLnBrk="1" hangingPunct="1">
              <a:buFontTx/>
              <a:buNone/>
            </a:pPr>
            <a:r>
              <a:rPr lang="en-US" altLang="en-US" sz="480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“It is crucial that members of Congress cast votes that are supportive of the values upon which our nation was founded: equality, freedom, and opportunity for all people.” </a:t>
            </a:r>
          </a:p>
          <a:p>
            <a:pPr marL="6350" indent="7938" algn="r" eaLnBrk="1" hangingPunct="1">
              <a:buFontTx/>
              <a:buNone/>
            </a:pPr>
            <a:r>
              <a:rPr lang="en-US" altLang="en-US" sz="480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~ </a:t>
            </a:r>
            <a:r>
              <a:rPr lang="en-US" altLang="en-US" sz="4800" b="1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Joe Baca</a:t>
            </a:r>
            <a:r>
              <a:rPr lang="en-US" altLang="en-US" sz="480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Blip>
                <a:blip r:embed="rId3"/>
              </a:buBlip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designed to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 typeface="Century Gothic" panose="020B0502020202020204" pitchFamily="34" charset="0"/>
              <a:buBlip>
                <a:blip r:embed="rId3"/>
              </a:buBlip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express the sentiments and viewpoints of diverse constituencies in electoral districts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 typeface="Century Gothic" panose="020B0502020202020204" pitchFamily="34" charset="0"/>
              <a:buBlip>
                <a:blip r:embed="rId3"/>
              </a:buBlip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permit frequent turnover if voters choose to replace representatives</a:t>
            </a: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867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spc="720">
                <a:ln w="9525" cap="sq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House of Representatives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524000"/>
            <a:ext cx="9601200" cy="5105400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125000"/>
              <a:buFont typeface="Century Gothic" panose="020B0502020202020204" pitchFamily="34" charset="0"/>
              <a:buBlip>
                <a:blip r:embed="rId3"/>
              </a:buBlip>
            </a:pPr>
            <a:r>
              <a:rPr lang="en-US" altLang="en-US" sz="53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exact size of the House is currently at 435 members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125000"/>
              <a:buFont typeface="Century Gothic" panose="020B0502020202020204" pitchFamily="34" charset="0"/>
              <a:buBlip>
                <a:blip r:embed="rId3"/>
              </a:buBlip>
            </a:pPr>
            <a:r>
              <a:rPr lang="en-US" altLang="en-US" sz="53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Congress determines the number</a:t>
            </a:r>
          </a:p>
        </p:txBody>
      </p:sp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Size &amp; Terms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34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The Constitution provides that the total number of seats in the House shall be apportioned (distributed) among the States on populations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2382"/>
            <a:ext cx="6400800" cy="1130300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Currently</a:t>
            </a:r>
            <a:endParaRPr lang="en-US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86558"/>
            <a:ext cx="8991600" cy="32720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235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Democrats</a:t>
            </a:r>
          </a:p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199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Republicans </a:t>
            </a:r>
          </a:p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102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women </a:t>
            </a:r>
          </a:p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Speaker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the House: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Nancy Pelosi (D) California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23" y="304801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2534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state">
  <a:themeElements>
    <a:clrScheme name="Presentation for report on state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Presentation for report on st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Presentation for report on state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report on state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report on state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report on state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report on state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report on state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report on state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report on state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report on state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state</Template>
  <TotalTime>2606</TotalTime>
  <Words>268</Words>
  <Application>Microsoft Office PowerPoint</Application>
  <PresentationFormat>On-screen Show (4:3)</PresentationFormat>
  <Paragraphs>42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Century Gothic</vt:lpstr>
      <vt:lpstr>Times New Roman</vt:lpstr>
      <vt:lpstr>Presentation for report on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of Representatives</dc:title>
  <dc:subject/>
  <dc:creator>Owner</dc:creator>
  <cp:keywords/>
  <dc:description/>
  <cp:lastModifiedBy>Bradley, Richard D</cp:lastModifiedBy>
  <cp:revision>76</cp:revision>
  <cp:lastPrinted>2001-06-01T13:12:48Z</cp:lastPrinted>
  <dcterms:created xsi:type="dcterms:W3CDTF">2007-08-25T18:18:33Z</dcterms:created>
  <dcterms:modified xsi:type="dcterms:W3CDTF">2019-09-11T17:33:21Z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