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9" r:id="rId3"/>
    <p:sldId id="290" r:id="rId4"/>
    <p:sldId id="291" r:id="rId5"/>
    <p:sldId id="305" r:id="rId6"/>
    <p:sldId id="292" r:id="rId7"/>
    <p:sldId id="293" r:id="rId8"/>
    <p:sldId id="294" r:id="rId9"/>
    <p:sldId id="295" r:id="rId10"/>
    <p:sldId id="296" r:id="rId11"/>
    <p:sldId id="297" r:id="rId12"/>
    <p:sldId id="298" r:id="rId13"/>
    <p:sldId id="299" r:id="rId14"/>
    <p:sldId id="300" r:id="rId15"/>
    <p:sldId id="301" r:id="rId16"/>
    <p:sldId id="302" r:id="rId17"/>
    <p:sldId id="303" r:id="rId18"/>
    <p:sldId id="304" r:id="rId19"/>
    <p:sldId id="286" r:id="rId20"/>
    <p:sldId id="306" r:id="rId21"/>
    <p:sldId id="287" r:id="rId22"/>
    <p:sldId id="288" r:id="rId23"/>
    <p:sldId id="307" r:id="rId24"/>
    <p:sldId id="278" r:id="rId25"/>
    <p:sldId id="279" r:id="rId26"/>
    <p:sldId id="280" r:id="rId27"/>
    <p:sldId id="281" r:id="rId2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196" autoAdjust="0"/>
    <p:restoredTop sz="90929"/>
  </p:normalViewPr>
  <p:slideViewPr>
    <p:cSldViewPr>
      <p:cViewPr varScale="1">
        <p:scale>
          <a:sx n="73" d="100"/>
          <a:sy n="73" d="100"/>
        </p:scale>
        <p:origin x="72" y="6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A311A37-77ED-4546-87EF-B35A7B119A0A}" type="slidenum">
              <a:rPr lang="en-US" altLang="en-US"/>
              <a:pPr/>
              <a:t>‹#›</a:t>
            </a:fld>
            <a:endParaRPr lang="en-US" altLang="en-US"/>
          </a:p>
        </p:txBody>
      </p:sp>
    </p:spTree>
    <p:extLst>
      <p:ext uri="{BB962C8B-B14F-4D97-AF65-F5344CB8AC3E}">
        <p14:creationId xmlns:p14="http://schemas.microsoft.com/office/powerpoint/2010/main" val="3280165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8B73D41-D6F5-4AAB-A5BE-759C5253A7EB}" type="slidenum">
              <a:rPr lang="en-US" altLang="en-US"/>
              <a:pPr/>
              <a:t>‹#›</a:t>
            </a:fld>
            <a:endParaRPr lang="en-US" altLang="en-US"/>
          </a:p>
        </p:txBody>
      </p:sp>
    </p:spTree>
    <p:extLst>
      <p:ext uri="{BB962C8B-B14F-4D97-AF65-F5344CB8AC3E}">
        <p14:creationId xmlns:p14="http://schemas.microsoft.com/office/powerpoint/2010/main" val="2863473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71F2735-1DCC-4387-AAC4-6BC153466406}" type="slidenum">
              <a:rPr lang="en-US" altLang="en-US"/>
              <a:pPr/>
              <a:t>‹#›</a:t>
            </a:fld>
            <a:endParaRPr lang="en-US" altLang="en-US"/>
          </a:p>
        </p:txBody>
      </p:sp>
    </p:spTree>
    <p:extLst>
      <p:ext uri="{BB962C8B-B14F-4D97-AF65-F5344CB8AC3E}">
        <p14:creationId xmlns:p14="http://schemas.microsoft.com/office/powerpoint/2010/main" val="3659686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685800"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05DB872-CCB2-4DA4-A8C8-C984DA5365EA}" type="slidenum">
              <a:rPr lang="en-US" altLang="en-US"/>
              <a:pPr/>
              <a:t>‹#›</a:t>
            </a:fld>
            <a:endParaRPr lang="en-US" altLang="en-US"/>
          </a:p>
        </p:txBody>
      </p:sp>
    </p:spTree>
    <p:extLst>
      <p:ext uri="{BB962C8B-B14F-4D97-AF65-F5344CB8AC3E}">
        <p14:creationId xmlns:p14="http://schemas.microsoft.com/office/powerpoint/2010/main" val="16296639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7772400" cy="762000"/>
          </a:xfrm>
        </p:spPr>
        <p:txBody>
          <a:bodyPr/>
          <a:lstStyle/>
          <a:p>
            <a:r>
              <a:rPr lang="en-US" smtClean="0"/>
              <a:t>Click to edit Master title style</a:t>
            </a:r>
            <a:endParaRPr lang="en-US"/>
          </a:p>
        </p:txBody>
      </p:sp>
      <p:sp>
        <p:nvSpPr>
          <p:cNvPr id="3" name="Online Image Placeholder 2"/>
          <p:cNvSpPr>
            <a:spLocks noGrp="1"/>
          </p:cNvSpPr>
          <p:nvPr>
            <p:ph type="clipArt" sz="half" idx="1"/>
          </p:nvPr>
        </p:nvSpPr>
        <p:spPr>
          <a:xfrm>
            <a:off x="685800" y="1981200"/>
            <a:ext cx="3810000" cy="4114800"/>
          </a:xfrm>
        </p:spPr>
        <p:txBody>
          <a:bodyPr/>
          <a:lstStyle/>
          <a:p>
            <a:endParaRPr lang="en-US"/>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GB"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GB" alt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A7C8673F-879D-4F5B-AB38-A34C7F23153E}" type="slidenum">
              <a:rPr lang="en-GB" altLang="en-US"/>
              <a:pPr/>
              <a:t>‹#›</a:t>
            </a:fld>
            <a:endParaRPr lang="en-GB" altLang="en-US"/>
          </a:p>
        </p:txBody>
      </p:sp>
    </p:spTree>
    <p:extLst>
      <p:ext uri="{BB962C8B-B14F-4D97-AF65-F5344CB8AC3E}">
        <p14:creationId xmlns:p14="http://schemas.microsoft.com/office/powerpoint/2010/main" val="1137063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77724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Online Image Placeholder 3"/>
          <p:cNvSpPr>
            <a:spLocks noGrp="1"/>
          </p:cNvSpPr>
          <p:nvPr>
            <p:ph type="clipArt" sz="half" idx="2"/>
          </p:nvPr>
        </p:nvSpPr>
        <p:spPr>
          <a:xfrm>
            <a:off x="4648200" y="1981200"/>
            <a:ext cx="3810000" cy="41148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GB"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GB" alt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285C2408-C462-4107-A57D-2C63A4D3ABDD}" type="slidenum">
              <a:rPr lang="en-GB" altLang="en-US"/>
              <a:pPr/>
              <a:t>‹#›</a:t>
            </a:fld>
            <a:endParaRPr lang="en-GB" altLang="en-US"/>
          </a:p>
        </p:txBody>
      </p:sp>
    </p:spTree>
    <p:extLst>
      <p:ext uri="{BB962C8B-B14F-4D97-AF65-F5344CB8AC3E}">
        <p14:creationId xmlns:p14="http://schemas.microsoft.com/office/powerpoint/2010/main" val="3678323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44A68BC-32B8-4954-819E-EEE715E2AE7D}" type="slidenum">
              <a:rPr lang="en-US" altLang="en-US"/>
              <a:pPr/>
              <a:t>‹#›</a:t>
            </a:fld>
            <a:endParaRPr lang="en-US" altLang="en-US"/>
          </a:p>
        </p:txBody>
      </p:sp>
    </p:spTree>
    <p:extLst>
      <p:ext uri="{BB962C8B-B14F-4D97-AF65-F5344CB8AC3E}">
        <p14:creationId xmlns:p14="http://schemas.microsoft.com/office/powerpoint/2010/main" val="337387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59467CA-269D-4154-ACC2-6CD7BD70F678}" type="slidenum">
              <a:rPr lang="en-US" altLang="en-US"/>
              <a:pPr/>
              <a:t>‹#›</a:t>
            </a:fld>
            <a:endParaRPr lang="en-US" altLang="en-US"/>
          </a:p>
        </p:txBody>
      </p:sp>
    </p:spTree>
    <p:extLst>
      <p:ext uri="{BB962C8B-B14F-4D97-AF65-F5344CB8AC3E}">
        <p14:creationId xmlns:p14="http://schemas.microsoft.com/office/powerpoint/2010/main" val="574691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94E76AF-9BE6-43B7-A5DE-0E38D265EFBD}" type="slidenum">
              <a:rPr lang="en-US" altLang="en-US"/>
              <a:pPr/>
              <a:t>‹#›</a:t>
            </a:fld>
            <a:endParaRPr lang="en-US" altLang="en-US"/>
          </a:p>
        </p:txBody>
      </p:sp>
    </p:spTree>
    <p:extLst>
      <p:ext uri="{BB962C8B-B14F-4D97-AF65-F5344CB8AC3E}">
        <p14:creationId xmlns:p14="http://schemas.microsoft.com/office/powerpoint/2010/main" val="371068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85C5BA59-9F5C-46FE-99FC-A642E43C5F39}" type="slidenum">
              <a:rPr lang="en-US" altLang="en-US"/>
              <a:pPr/>
              <a:t>‹#›</a:t>
            </a:fld>
            <a:endParaRPr lang="en-US" altLang="en-US"/>
          </a:p>
        </p:txBody>
      </p:sp>
    </p:spTree>
    <p:extLst>
      <p:ext uri="{BB962C8B-B14F-4D97-AF65-F5344CB8AC3E}">
        <p14:creationId xmlns:p14="http://schemas.microsoft.com/office/powerpoint/2010/main" val="2838656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3683F12A-D1CA-4F7C-BFAD-F2BFF922E255}" type="slidenum">
              <a:rPr lang="en-US" altLang="en-US"/>
              <a:pPr/>
              <a:t>‹#›</a:t>
            </a:fld>
            <a:endParaRPr lang="en-US" altLang="en-US"/>
          </a:p>
        </p:txBody>
      </p:sp>
    </p:spTree>
    <p:extLst>
      <p:ext uri="{BB962C8B-B14F-4D97-AF65-F5344CB8AC3E}">
        <p14:creationId xmlns:p14="http://schemas.microsoft.com/office/powerpoint/2010/main" val="4167648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04075C03-8314-4DEF-91F0-4AFD7EA2CC6E}" type="slidenum">
              <a:rPr lang="en-US" altLang="en-US"/>
              <a:pPr/>
              <a:t>‹#›</a:t>
            </a:fld>
            <a:endParaRPr lang="en-US" altLang="en-US"/>
          </a:p>
        </p:txBody>
      </p:sp>
    </p:spTree>
    <p:extLst>
      <p:ext uri="{BB962C8B-B14F-4D97-AF65-F5344CB8AC3E}">
        <p14:creationId xmlns:p14="http://schemas.microsoft.com/office/powerpoint/2010/main" val="950481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6CAB456-A3ED-4B79-9D5B-86E0379BBDC7}" type="slidenum">
              <a:rPr lang="en-US" altLang="en-US"/>
              <a:pPr/>
              <a:t>‹#›</a:t>
            </a:fld>
            <a:endParaRPr lang="en-US" altLang="en-US"/>
          </a:p>
        </p:txBody>
      </p:sp>
    </p:spTree>
    <p:extLst>
      <p:ext uri="{BB962C8B-B14F-4D97-AF65-F5344CB8AC3E}">
        <p14:creationId xmlns:p14="http://schemas.microsoft.com/office/powerpoint/2010/main" val="4059179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E85CB6A-0B3A-466B-B595-6F3AA0976F25}" type="slidenum">
              <a:rPr lang="en-US" altLang="en-US"/>
              <a:pPr/>
              <a:t>‹#›</a:t>
            </a:fld>
            <a:endParaRPr lang="en-US" altLang="en-US"/>
          </a:p>
        </p:txBody>
      </p:sp>
    </p:spTree>
    <p:extLst>
      <p:ext uri="{BB962C8B-B14F-4D97-AF65-F5344CB8AC3E}">
        <p14:creationId xmlns:p14="http://schemas.microsoft.com/office/powerpoint/2010/main" val="285984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1E56E5A-A09E-4BCD-AD2A-685BA954746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7.emf"/><Relationship Id="rId5" Type="http://schemas.openxmlformats.org/officeDocument/2006/relationships/oleObject" Target="../embeddings/oleObject2.bin"/><Relationship Id="rId4" Type="http://schemas.openxmlformats.org/officeDocument/2006/relationships/image" Target="../media/image6.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8.e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9.e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4.vml"/><Relationship Id="rId6" Type="http://schemas.openxmlformats.org/officeDocument/2006/relationships/image" Target="../media/image11.emf"/><Relationship Id="rId5" Type="http://schemas.openxmlformats.org/officeDocument/2006/relationships/oleObject" Target="../embeddings/oleObject6.bin"/><Relationship Id="rId4" Type="http://schemas.openxmlformats.org/officeDocument/2006/relationships/image" Target="../media/image10.emf"/></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528935"/>
            <a:ext cx="8991600" cy="1985665"/>
          </a:xfrm>
          <a:prstGeom prst="rect">
            <a:avLst/>
          </a:prstGeom>
          <a:noFill/>
        </p:spPr>
        <p:txBody>
          <a:bodyPr wrap="none" lIns="91440" tIns="45720" rIns="91440" bIns="45720">
            <a:prstTxWarp prst="textWave1">
              <a:avLst/>
            </a:prstTxWarp>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smtClean="0">
                <a:ln/>
                <a:solidFill>
                  <a:srgbClr val="92D050"/>
                </a:solidFill>
                <a:effectLst/>
                <a:latin typeface="Arial Black" panose="020B0A04020102020204" pitchFamily="34" charset="0"/>
                <a:cs typeface="Arial" panose="020B0604020202020204" pitchFamily="34" charset="0"/>
              </a:rPr>
              <a:t>Efficiency, Growth &amp; Cost</a:t>
            </a:r>
            <a:endParaRPr lang="en-US" sz="5400" b="1" cap="none" spc="0" dirty="0">
              <a:ln/>
              <a:solidFill>
                <a:srgbClr val="92D050"/>
              </a:solidFill>
              <a:effectLst/>
              <a:latin typeface="Arial Black" panose="020B0A040201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30480" y="1219200"/>
            <a:ext cx="9113520" cy="4267200"/>
          </a:xfrm>
        </p:spPr>
        <p:txBody>
          <a:bodyPr/>
          <a:lstStyle/>
          <a:p>
            <a:pPr>
              <a:lnSpc>
                <a:spcPct val="90000"/>
              </a:lnSpc>
              <a:spcBef>
                <a:spcPts val="0"/>
              </a:spcBef>
            </a:pPr>
            <a:r>
              <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Economic growth can bring with it costs: </a:t>
            </a:r>
          </a:p>
          <a:p>
            <a:pPr lvl="1">
              <a:lnSpc>
                <a:spcPct val="90000"/>
              </a:lnSpc>
              <a:spcBef>
                <a:spcPts val="0"/>
              </a:spcBef>
            </a:pPr>
            <a:r>
              <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Not all income distributed equally</a:t>
            </a:r>
          </a:p>
          <a:p>
            <a:pPr lvl="1">
              <a:lnSpc>
                <a:spcPct val="90000"/>
              </a:lnSpc>
              <a:spcBef>
                <a:spcPts val="0"/>
              </a:spcBef>
            </a:pPr>
            <a:r>
              <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Wealth often in the hands of a few</a:t>
            </a:r>
          </a:p>
          <a:p>
            <a:pPr lvl="1">
              <a:lnSpc>
                <a:spcPct val="90000"/>
              </a:lnSpc>
              <a:spcBef>
                <a:spcPts val="0"/>
              </a:spcBef>
            </a:pPr>
            <a:r>
              <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‘Trickle down’ does not always seem </a:t>
            </a:r>
            <a:br>
              <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 work in practice</a:t>
            </a:r>
          </a:p>
          <a:p>
            <a:pPr lvl="1">
              <a:lnSpc>
                <a:spcPct val="90000"/>
              </a:lnSpc>
              <a:spcBef>
                <a:spcPts val="0"/>
              </a:spcBef>
            </a:pPr>
            <a:r>
              <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Corruption may reduce redistribution effects</a:t>
            </a:r>
          </a:p>
          <a:p>
            <a:pPr lvl="1">
              <a:lnSpc>
                <a:spcPct val="90000"/>
              </a:lnSpc>
              <a:spcBef>
                <a:spcPts val="0"/>
              </a:spcBef>
            </a:pPr>
            <a:r>
              <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Growth funded in part by spending </a:t>
            </a:r>
            <a:br>
              <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 weapons which do not benefit </a:t>
            </a:r>
            <a:br>
              <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population as a whole</a:t>
            </a:r>
          </a:p>
          <a:p>
            <a:pPr>
              <a:lnSpc>
                <a:spcPct val="90000"/>
              </a:lnSpc>
            </a:pPr>
            <a:endParaRPr lang="en-GB" altLang="en-US" sz="2800" dirty="0"/>
          </a:p>
        </p:txBody>
      </p:sp>
      <p:sp>
        <p:nvSpPr>
          <p:cNvPr id="2" name="Rectangle 1"/>
          <p:cNvSpPr/>
          <p:nvPr/>
        </p:nvSpPr>
        <p:spPr>
          <a:xfrm>
            <a:off x="2400300" y="152400"/>
            <a:ext cx="4343400" cy="923330"/>
          </a:xfrm>
          <a:prstGeom prst="rect">
            <a:avLst/>
          </a:prstGeom>
          <a:noFill/>
        </p:spPr>
        <p:txBody>
          <a:bodyPr wrap="none" lIns="91440" tIns="45720" rIns="91440" bIns="45720">
            <a:prstTxWarp prst="textPlain">
              <a:avLst/>
            </a:prstTxWarp>
            <a:spAutoFit/>
          </a:bodyPr>
          <a:lstStyle/>
          <a:p>
            <a:pPr algn="ctr"/>
            <a:r>
              <a:rPr lang="en-GB" altLang="en-US" sz="5400" b="1" i="1" cap="none" spc="0" dirty="0">
                <a:ln w="12700">
                  <a:solidFill>
                    <a:schemeClr val="tx2">
                      <a:lumMod val="75000"/>
                    </a:schemeClr>
                  </a:solidFill>
                  <a:prstDash val="solid"/>
                </a:ln>
                <a:gradFill>
                  <a:gsLst>
                    <a:gs pos="0">
                      <a:srgbClr val="C00000"/>
                    </a:gs>
                    <a:gs pos="49000">
                      <a:srgbClr val="FF0000"/>
                    </a:gs>
                    <a:gs pos="83000">
                      <a:srgbClr val="00B0F0"/>
                    </a:gs>
                    <a:gs pos="100000">
                      <a:srgbClr val="002060"/>
                    </a:gs>
                  </a:gsLst>
                  <a:lin ang="5400000" scaled="1"/>
                </a:gradFill>
                <a:effectLst>
                  <a:glow rad="228600">
                    <a:srgbClr val="FF0000">
                      <a:alpha val="40000"/>
                    </a:srgbClr>
                  </a:glow>
                  <a:outerShdw dist="38100" dir="2640000" algn="bl" rotWithShape="0">
                    <a:schemeClr val="tx2">
                      <a:lumMod val="75000"/>
                    </a:schemeClr>
                  </a:outerShdw>
                </a:effectLst>
                <a:latin typeface="Arial Black" panose="020B0A04020102020204" pitchFamily="34" charset="0"/>
              </a:rPr>
              <a:t>Costs</a:t>
            </a:r>
            <a:endParaRPr lang="en-US" sz="5400" b="1" i="1" cap="none" spc="0" dirty="0">
              <a:ln w="12700">
                <a:solidFill>
                  <a:schemeClr val="tx2">
                    <a:lumMod val="75000"/>
                  </a:schemeClr>
                </a:solidFill>
                <a:prstDash val="solid"/>
              </a:ln>
              <a:gradFill>
                <a:gsLst>
                  <a:gs pos="0">
                    <a:srgbClr val="C00000"/>
                  </a:gs>
                  <a:gs pos="49000">
                    <a:srgbClr val="FF0000"/>
                  </a:gs>
                  <a:gs pos="83000">
                    <a:srgbClr val="00B0F0"/>
                  </a:gs>
                  <a:gs pos="100000">
                    <a:srgbClr val="002060"/>
                  </a:gs>
                </a:gsLst>
                <a:lin ang="5400000" scaled="1"/>
              </a:gradFill>
              <a:effectLst>
                <a:glow rad="228600">
                  <a:srgbClr val="FF0000">
                    <a:alpha val="40000"/>
                  </a:srgbClr>
                </a:glow>
                <a:outerShdw dist="38100" dir="2640000" algn="bl" rotWithShape="0">
                  <a:schemeClr val="tx2">
                    <a:lumMod val="75000"/>
                  </a:schemeClr>
                </a:outerShdw>
              </a:effectLst>
              <a:latin typeface="Arial Black" panose="020B0A04020102020204" pitchFamily="34" charset="0"/>
            </a:endParaRPr>
          </a:p>
        </p:txBody>
      </p:sp>
    </p:spTree>
    <p:extLst>
      <p:ext uri="{BB962C8B-B14F-4D97-AF65-F5344CB8AC3E}">
        <p14:creationId xmlns:p14="http://schemas.microsoft.com/office/powerpoint/2010/main" val="36586836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3316" name="Rectangle 1028"/>
          <p:cNvSpPr>
            <a:spLocks noGrp="1" noChangeArrowheads="1"/>
          </p:cNvSpPr>
          <p:nvPr>
            <p:ph type="body" sz="half" idx="2"/>
          </p:nvPr>
        </p:nvSpPr>
        <p:spPr>
          <a:xfrm>
            <a:off x="0" y="76200"/>
            <a:ext cx="9144000" cy="5562600"/>
          </a:xfrm>
        </p:spPr>
        <p:txBody>
          <a:bodyPr/>
          <a:lstStyle/>
          <a:p>
            <a:pPr>
              <a:spcBef>
                <a:spcPts val="0"/>
              </a:spcBef>
            </a:pPr>
            <a:r>
              <a:rPr lang="en-GB" altLang="en-US" sz="4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Environmental problems</a:t>
            </a:r>
          </a:p>
          <a:p>
            <a:pPr lvl="1">
              <a:spcBef>
                <a:spcPts val="0"/>
              </a:spcBef>
            </a:pPr>
            <a:r>
              <a:rPr lang="en-GB" altLang="en-US" sz="4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Expansion and growth brings with it the problems of pollution – often developing countries do not have the infrastructure to cope with the waste generated nor </a:t>
            </a:r>
            <a:br>
              <a:rPr lang="en-GB" altLang="en-US" sz="4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GB" altLang="en-US" sz="4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legislation or regulation </a:t>
            </a:r>
            <a:br>
              <a:rPr lang="en-GB" altLang="en-US" sz="4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GB" altLang="en-US" sz="4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 influence those </a:t>
            </a:r>
            <a:r>
              <a:rPr lang="en-GB" altLang="en-US" sz="44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who </a:t>
            </a:r>
            <a:r>
              <a:rPr lang="en-GB" altLang="en-US" sz="4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produce </a:t>
            </a:r>
            <a:r>
              <a:rPr lang="en-GB" altLang="en-US" sz="44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it</a:t>
            </a:r>
            <a:endParaRPr lang="en-GB" altLang="en-US" sz="4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913185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171" name="Rectangle 3"/>
          <p:cNvSpPr>
            <a:spLocks noGrp="1" noChangeArrowheads="1"/>
          </p:cNvSpPr>
          <p:nvPr>
            <p:ph type="body" sz="half" idx="2"/>
          </p:nvPr>
        </p:nvSpPr>
        <p:spPr>
          <a:xfrm>
            <a:off x="0" y="1143000"/>
            <a:ext cx="9144000" cy="5632311"/>
          </a:xfrm>
        </p:spPr>
        <p:txBody>
          <a:bodyPr wrap="square">
            <a:spAutoFit/>
          </a:bodyPr>
          <a:lstStyle/>
          <a:p>
            <a:pPr>
              <a:spcBef>
                <a:spcPts val="0"/>
              </a:spcBef>
            </a:pPr>
            <a:r>
              <a:rPr lang="en-GB" altLang="en-US" sz="4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Negative Externalities</a:t>
            </a:r>
          </a:p>
          <a:p>
            <a:pPr>
              <a:spcBef>
                <a:spcPts val="0"/>
              </a:spcBef>
            </a:pPr>
            <a:r>
              <a:rPr lang="en-GB" altLang="en-US" sz="4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Pollution – dumping </a:t>
            </a:r>
            <a:r>
              <a:rPr lang="en-GB" altLang="en-US" sz="4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of </a:t>
            </a:r>
            <a:r>
              <a:rPr lang="en-GB" altLang="en-US" sz="4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hazardous waste</a:t>
            </a:r>
          </a:p>
          <a:p>
            <a:pPr>
              <a:spcBef>
                <a:spcPts val="0"/>
              </a:spcBef>
            </a:pPr>
            <a:r>
              <a:rPr lang="en-GB" altLang="en-US" sz="4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Environmental degradation – over farming reduces productivity of the soil, deforestation, damage </a:t>
            </a:r>
            <a:br>
              <a:rPr lang="en-GB" altLang="en-US" sz="4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en-GB" altLang="en-US" sz="4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to eco-systems and reduction in biodiversity</a:t>
            </a:r>
          </a:p>
          <a:p>
            <a:pPr>
              <a:spcBef>
                <a:spcPts val="0"/>
              </a:spcBef>
            </a:pPr>
            <a:r>
              <a:rPr lang="en-GB" altLang="en-US" sz="4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Non-renewable </a:t>
            </a:r>
            <a:r>
              <a:rPr lang="en-GB" altLang="en-US" sz="4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resources</a:t>
            </a:r>
            <a:endParaRPr lang="en-GB" altLang="en-US" sz="40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Rectangle 1"/>
          <p:cNvSpPr/>
          <p:nvPr/>
        </p:nvSpPr>
        <p:spPr>
          <a:xfrm>
            <a:off x="313533" y="143470"/>
            <a:ext cx="8525667" cy="1151930"/>
          </a:xfrm>
          <a:prstGeom prst="rect">
            <a:avLst/>
          </a:prstGeom>
          <a:noFill/>
        </p:spPr>
        <p:txBody>
          <a:bodyPr wrap="none" lIns="91440" tIns="45720" rIns="91440" bIns="45720">
            <a:prstTxWarp prst="textInflate">
              <a:avLst/>
            </a:prstTxWarp>
            <a:spAutoFit/>
          </a:bodyPr>
          <a:lstStyle/>
          <a:p>
            <a:pPr algn="ctr"/>
            <a:r>
              <a:rPr lang="en-GB" altLang="en-US" sz="5400" b="1" i="1" cap="none" spc="0" dirty="0">
                <a:ln w="10160">
                  <a:solidFill>
                    <a:schemeClr val="accent5"/>
                  </a:solidFill>
                  <a:prstDash val="solid"/>
                </a:ln>
                <a:solidFill>
                  <a:srgbClr val="C00000"/>
                </a:solidFill>
                <a:effectLst>
                  <a:glow rad="228600">
                    <a:schemeClr val="accent4">
                      <a:satMod val="175000"/>
                      <a:alpha val="40000"/>
                    </a:schemeClr>
                  </a:glow>
                  <a:outerShdw blurRad="38100" dist="22860" dir="5400000" algn="tl" rotWithShape="0">
                    <a:srgbClr val="000000">
                      <a:alpha val="30000"/>
                    </a:srgbClr>
                  </a:outerShdw>
                </a:effectLst>
                <a:latin typeface="Arial Black" panose="020B0A04020102020204" pitchFamily="34" charset="0"/>
              </a:rPr>
              <a:t>Environmental Impact</a:t>
            </a:r>
            <a:endParaRPr lang="en-US" sz="5400" b="1" cap="none" spc="0" dirty="0">
              <a:ln w="10160">
                <a:solidFill>
                  <a:schemeClr val="accent5"/>
                </a:solidFill>
                <a:prstDash val="solid"/>
              </a:ln>
              <a:solidFill>
                <a:srgbClr val="C00000"/>
              </a:solidFill>
              <a:effectLst>
                <a:glow rad="228600">
                  <a:schemeClr val="accent4">
                    <a:satMod val="175000"/>
                    <a:alpha val="40000"/>
                  </a:schemeClr>
                </a:glow>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16186511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0" y="1066800"/>
            <a:ext cx="9144000" cy="5632311"/>
          </a:xfrm>
        </p:spPr>
        <p:txBody>
          <a:bodyPr wrap="square">
            <a:spAutoFit/>
          </a:bodyPr>
          <a:lstStyle/>
          <a:p>
            <a:pPr>
              <a:spcBef>
                <a:spcPts val="0"/>
              </a:spcBef>
            </a:pPr>
            <a:r>
              <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Resource allocation</a:t>
            </a:r>
          </a:p>
          <a:p>
            <a:pPr lvl="1">
              <a:spcBef>
                <a:spcPts val="0"/>
              </a:spcBef>
            </a:pPr>
            <a:r>
              <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Consumer Goods?</a:t>
            </a:r>
          </a:p>
          <a:p>
            <a:pPr lvl="1">
              <a:spcBef>
                <a:spcPts val="0"/>
              </a:spcBef>
            </a:pPr>
            <a:r>
              <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Capital Goods?</a:t>
            </a:r>
          </a:p>
          <a:p>
            <a:pPr>
              <a:spcBef>
                <a:spcPts val="0"/>
              </a:spcBef>
            </a:pPr>
            <a:r>
              <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Necessity of generating growth through allocating resources to the sources of growth – capital goods</a:t>
            </a:r>
          </a:p>
          <a:p>
            <a:pPr>
              <a:spcBef>
                <a:spcPts val="0"/>
              </a:spcBef>
            </a:pPr>
            <a:r>
              <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Makes population poorer as fewer consumer goods initially available – often these consumer goods represent the basic essentials of life</a:t>
            </a:r>
          </a:p>
        </p:txBody>
      </p:sp>
      <p:sp>
        <p:nvSpPr>
          <p:cNvPr id="2" name="Rectangle 1"/>
          <p:cNvSpPr/>
          <p:nvPr/>
        </p:nvSpPr>
        <p:spPr>
          <a:xfrm>
            <a:off x="152400" y="76200"/>
            <a:ext cx="8915400" cy="990600"/>
          </a:xfrm>
          <a:prstGeom prst="rect">
            <a:avLst/>
          </a:prstGeom>
          <a:noFill/>
        </p:spPr>
        <p:txBody>
          <a:bodyPr wrap="none" lIns="91440" tIns="45720" rIns="91440" bIns="45720">
            <a:prstTxWarp prst="textTriangle">
              <a:avLst/>
            </a:prstTxWarp>
            <a:spAutoFit/>
          </a:bodyPr>
          <a:lstStyle/>
          <a:p>
            <a:pPr algn="ctr"/>
            <a:r>
              <a:rPr lang="en-GB" alt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Opportunity Cost of Growth</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9988959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altLang="en-US">
                <a:solidFill>
                  <a:srgbClr val="000000"/>
                </a:solidFill>
              </a:rPr>
              <a:t>Opportunity Cost of Growth</a:t>
            </a:r>
          </a:p>
        </p:txBody>
      </p:sp>
      <p:sp>
        <p:nvSpPr>
          <p:cNvPr id="15363" name="Line 3"/>
          <p:cNvSpPr>
            <a:spLocks noChangeShapeType="1"/>
          </p:cNvSpPr>
          <p:nvPr/>
        </p:nvSpPr>
        <p:spPr bwMode="auto">
          <a:xfrm>
            <a:off x="1219200" y="2133600"/>
            <a:ext cx="0" cy="3505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4" name="Text Box 4"/>
          <p:cNvSpPr txBox="1">
            <a:spLocks noChangeArrowheads="1"/>
          </p:cNvSpPr>
          <p:nvPr/>
        </p:nvSpPr>
        <p:spPr bwMode="auto">
          <a:xfrm>
            <a:off x="228600" y="1828800"/>
            <a:ext cx="1752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400">
                <a:latin typeface="Verdana" panose="020B0604030504040204" pitchFamily="34" charset="0"/>
              </a:rPr>
              <a:t>Capital Goods</a:t>
            </a:r>
          </a:p>
        </p:txBody>
      </p:sp>
      <p:sp>
        <p:nvSpPr>
          <p:cNvPr id="15365" name="Line 5"/>
          <p:cNvSpPr>
            <a:spLocks noChangeShapeType="1"/>
          </p:cNvSpPr>
          <p:nvPr/>
        </p:nvSpPr>
        <p:spPr bwMode="auto">
          <a:xfrm>
            <a:off x="1219200" y="5638800"/>
            <a:ext cx="5486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6" name="Text Box 6"/>
          <p:cNvSpPr txBox="1">
            <a:spLocks noChangeArrowheads="1"/>
          </p:cNvSpPr>
          <p:nvPr/>
        </p:nvSpPr>
        <p:spPr bwMode="auto">
          <a:xfrm>
            <a:off x="5867400" y="5715000"/>
            <a:ext cx="2743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400">
                <a:latin typeface="Verdana" panose="020B0604030504040204" pitchFamily="34" charset="0"/>
              </a:rPr>
              <a:t>Consumer Goods</a:t>
            </a:r>
          </a:p>
        </p:txBody>
      </p:sp>
      <p:sp>
        <p:nvSpPr>
          <p:cNvPr id="15367" name="Arc 7"/>
          <p:cNvSpPr>
            <a:spLocks/>
          </p:cNvSpPr>
          <p:nvPr/>
        </p:nvSpPr>
        <p:spPr bwMode="auto">
          <a:xfrm>
            <a:off x="1219200" y="2362200"/>
            <a:ext cx="3581400" cy="3276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68" name="Line 8"/>
          <p:cNvSpPr>
            <a:spLocks noChangeShapeType="1"/>
          </p:cNvSpPr>
          <p:nvPr/>
        </p:nvSpPr>
        <p:spPr bwMode="auto">
          <a:xfrm>
            <a:off x="1219200" y="4724400"/>
            <a:ext cx="342900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9" name="Line 9"/>
          <p:cNvSpPr>
            <a:spLocks noChangeShapeType="1"/>
          </p:cNvSpPr>
          <p:nvPr/>
        </p:nvSpPr>
        <p:spPr bwMode="auto">
          <a:xfrm>
            <a:off x="4648200" y="4724400"/>
            <a:ext cx="0" cy="9144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0" name="Line 10"/>
          <p:cNvSpPr>
            <a:spLocks noChangeShapeType="1"/>
          </p:cNvSpPr>
          <p:nvPr/>
        </p:nvSpPr>
        <p:spPr bwMode="auto">
          <a:xfrm>
            <a:off x="1219200" y="2743200"/>
            <a:ext cx="1676400"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1" name="Line 11"/>
          <p:cNvSpPr>
            <a:spLocks noChangeShapeType="1"/>
          </p:cNvSpPr>
          <p:nvPr/>
        </p:nvSpPr>
        <p:spPr bwMode="auto">
          <a:xfrm>
            <a:off x="2895600" y="2743200"/>
            <a:ext cx="0" cy="289560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72" name="Text Box 12"/>
          <p:cNvSpPr txBox="1">
            <a:spLocks noChangeArrowheads="1"/>
          </p:cNvSpPr>
          <p:nvPr/>
        </p:nvSpPr>
        <p:spPr bwMode="auto">
          <a:xfrm>
            <a:off x="4419600" y="57150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400">
                <a:latin typeface="Verdana" panose="020B0604030504040204" pitchFamily="34" charset="0"/>
              </a:rPr>
              <a:t>C1</a:t>
            </a:r>
          </a:p>
        </p:txBody>
      </p:sp>
      <p:sp>
        <p:nvSpPr>
          <p:cNvPr id="15373" name="Rectangle 13"/>
          <p:cNvSpPr>
            <a:spLocks noChangeArrowheads="1"/>
          </p:cNvSpPr>
          <p:nvPr/>
        </p:nvSpPr>
        <p:spPr bwMode="auto">
          <a:xfrm>
            <a:off x="2667000" y="5710238"/>
            <a:ext cx="4206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GB" altLang="en-US" sz="1400">
                <a:latin typeface="Verdana" panose="020B0604030504040204" pitchFamily="34" charset="0"/>
              </a:rPr>
              <a:t>C2</a:t>
            </a:r>
          </a:p>
        </p:txBody>
      </p:sp>
      <p:sp>
        <p:nvSpPr>
          <p:cNvPr id="15374" name="Rectangle 14"/>
          <p:cNvSpPr>
            <a:spLocks noChangeArrowheads="1"/>
          </p:cNvSpPr>
          <p:nvPr/>
        </p:nvSpPr>
        <p:spPr bwMode="auto">
          <a:xfrm>
            <a:off x="838200" y="4567238"/>
            <a:ext cx="4206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GB" altLang="en-US" sz="1400">
                <a:latin typeface="Verdana" panose="020B0604030504040204" pitchFamily="34" charset="0"/>
              </a:rPr>
              <a:t>K1</a:t>
            </a:r>
          </a:p>
        </p:txBody>
      </p:sp>
      <p:sp>
        <p:nvSpPr>
          <p:cNvPr id="15375" name="Rectangle 15"/>
          <p:cNvSpPr>
            <a:spLocks noChangeArrowheads="1"/>
          </p:cNvSpPr>
          <p:nvPr/>
        </p:nvSpPr>
        <p:spPr bwMode="auto">
          <a:xfrm>
            <a:off x="838200" y="2586038"/>
            <a:ext cx="4206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GB" altLang="en-US" sz="1400">
                <a:latin typeface="Verdana" panose="020B0604030504040204" pitchFamily="34" charset="0"/>
              </a:rPr>
              <a:t>K2</a:t>
            </a:r>
          </a:p>
        </p:txBody>
      </p:sp>
      <p:sp>
        <p:nvSpPr>
          <p:cNvPr id="15377" name="Arc 17"/>
          <p:cNvSpPr>
            <a:spLocks/>
          </p:cNvSpPr>
          <p:nvPr/>
        </p:nvSpPr>
        <p:spPr bwMode="auto">
          <a:xfrm>
            <a:off x="3200400" y="2590800"/>
            <a:ext cx="1905000" cy="2095500"/>
          </a:xfrm>
          <a:custGeom>
            <a:avLst/>
            <a:gdLst>
              <a:gd name="G0" fmla="+- 0 0 0"/>
              <a:gd name="G1" fmla="+- 21600 0 0"/>
              <a:gd name="G2" fmla="+- 21600 0 0"/>
              <a:gd name="T0" fmla="*/ 0 w 21600"/>
              <a:gd name="T1" fmla="*/ 0 h 21998"/>
              <a:gd name="T2" fmla="*/ 21596 w 21600"/>
              <a:gd name="T3" fmla="*/ 21998 h 21998"/>
              <a:gd name="T4" fmla="*/ 0 w 21600"/>
              <a:gd name="T5" fmla="*/ 21600 h 21998"/>
            </a:gdLst>
            <a:ahLst/>
            <a:cxnLst>
              <a:cxn ang="0">
                <a:pos x="T0" y="T1"/>
              </a:cxn>
              <a:cxn ang="0">
                <a:pos x="T2" y="T3"/>
              </a:cxn>
              <a:cxn ang="0">
                <a:pos x="T4" y="T5"/>
              </a:cxn>
            </a:cxnLst>
            <a:rect l="0" t="0" r="r" b="b"/>
            <a:pathLst>
              <a:path w="21600" h="21998" fill="none" extrusionOk="0">
                <a:moveTo>
                  <a:pt x="-1" y="0"/>
                </a:moveTo>
                <a:cubicBezTo>
                  <a:pt x="11929" y="0"/>
                  <a:pt x="21600" y="9670"/>
                  <a:pt x="21600" y="21600"/>
                </a:cubicBezTo>
                <a:cubicBezTo>
                  <a:pt x="21600" y="21732"/>
                  <a:pt x="21598" y="21865"/>
                  <a:pt x="21596" y="21998"/>
                </a:cubicBezTo>
              </a:path>
              <a:path w="21600" h="21998" stroke="0" extrusionOk="0">
                <a:moveTo>
                  <a:pt x="-1" y="0"/>
                </a:moveTo>
                <a:cubicBezTo>
                  <a:pt x="11929" y="0"/>
                  <a:pt x="21600" y="9670"/>
                  <a:pt x="21600" y="21600"/>
                </a:cubicBezTo>
                <a:cubicBezTo>
                  <a:pt x="21600" y="21732"/>
                  <a:pt x="21598" y="21865"/>
                  <a:pt x="21596" y="21998"/>
                </a:cubicBezTo>
                <a:lnTo>
                  <a:pt x="0" y="21600"/>
                </a:lnTo>
                <a:close/>
              </a:path>
            </a:pathLst>
          </a:custGeom>
          <a:noFill/>
          <a:ln w="28575">
            <a:solidFill>
              <a:srgbClr val="FF9900"/>
            </a:solidFill>
            <a:round/>
            <a:headEnd type="triangle"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8" name="Text Box 18"/>
          <p:cNvSpPr txBox="1">
            <a:spLocks noChangeArrowheads="1"/>
          </p:cNvSpPr>
          <p:nvPr/>
        </p:nvSpPr>
        <p:spPr bwMode="auto">
          <a:xfrm>
            <a:off x="5257800" y="1981200"/>
            <a:ext cx="3581400" cy="1279525"/>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200" b="1">
                <a:latin typeface="Verdana" panose="020B0604030504040204" pitchFamily="34" charset="0"/>
              </a:rPr>
              <a:t>Production Possibility Frontier:</a:t>
            </a:r>
          </a:p>
          <a:p>
            <a:pPr>
              <a:spcBef>
                <a:spcPct val="50000"/>
              </a:spcBef>
            </a:pPr>
            <a:r>
              <a:rPr lang="en-GB" altLang="en-US" sz="1200">
                <a:latin typeface="Verdana" panose="020B0604030504040204" pitchFamily="34" charset="0"/>
              </a:rPr>
              <a:t>Assume initial output levels of C1 consumer goods and K1 capital goods – where C1 barely represents the essentials of life in a developing country – clean water, food, shelter, etc.</a:t>
            </a:r>
          </a:p>
        </p:txBody>
      </p:sp>
      <p:sp>
        <p:nvSpPr>
          <p:cNvPr id="15379" name="Text Box 19"/>
          <p:cNvSpPr txBox="1">
            <a:spLocks noChangeArrowheads="1"/>
          </p:cNvSpPr>
          <p:nvPr/>
        </p:nvSpPr>
        <p:spPr bwMode="auto">
          <a:xfrm>
            <a:off x="5105400" y="1981200"/>
            <a:ext cx="3733800" cy="1552575"/>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200">
                <a:latin typeface="Verdana" panose="020B0604030504040204" pitchFamily="34" charset="0"/>
              </a:rPr>
              <a:t>Any attempt to increase the basis for wealth generation – by producing more capital goods that need to be used for such wealth generation – will mean a reduction in the number of consumer goods available (the opportunity cost). Such a reduction can be very damaging to a country already suffering a lack of basic essentials.</a:t>
            </a:r>
          </a:p>
        </p:txBody>
      </p:sp>
      <p:sp>
        <p:nvSpPr>
          <p:cNvPr id="15380" name="Text Box 20"/>
          <p:cNvSpPr txBox="1">
            <a:spLocks noChangeArrowheads="1"/>
          </p:cNvSpPr>
          <p:nvPr/>
        </p:nvSpPr>
        <p:spPr bwMode="auto">
          <a:xfrm>
            <a:off x="5334000" y="3962400"/>
            <a:ext cx="3581400" cy="4572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200">
                <a:latin typeface="Verdana" panose="020B0604030504040204" pitchFamily="34" charset="0"/>
              </a:rPr>
              <a:t>Opportunity cost of K2 – K1 capital goods </a:t>
            </a:r>
            <a:br>
              <a:rPr lang="en-GB" altLang="en-US" sz="1200">
                <a:latin typeface="Verdana" panose="020B0604030504040204" pitchFamily="34" charset="0"/>
              </a:rPr>
            </a:br>
            <a:r>
              <a:rPr lang="en-GB" altLang="en-US" sz="1200">
                <a:latin typeface="Verdana" panose="020B0604030504040204" pitchFamily="34" charset="0"/>
              </a:rPr>
              <a:t>is C1 – C2 consumer goods sacrificed.</a:t>
            </a:r>
          </a:p>
        </p:txBody>
      </p:sp>
      <p:sp>
        <p:nvSpPr>
          <p:cNvPr id="15381" name="Line 21"/>
          <p:cNvSpPr>
            <a:spLocks noChangeShapeType="1"/>
          </p:cNvSpPr>
          <p:nvPr/>
        </p:nvSpPr>
        <p:spPr bwMode="auto">
          <a:xfrm flipH="1">
            <a:off x="2895600" y="6019800"/>
            <a:ext cx="1752600" cy="0"/>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2" name="Rectangle 22"/>
          <p:cNvSpPr>
            <a:spLocks noChangeArrowheads="1"/>
          </p:cNvSpPr>
          <p:nvPr/>
        </p:nvSpPr>
        <p:spPr bwMode="auto">
          <a:xfrm>
            <a:off x="2895600" y="4724400"/>
            <a:ext cx="1752600" cy="914400"/>
          </a:xfrm>
          <a:prstGeom prst="rect">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tLang="en-US" sz="2000">
                <a:latin typeface="Verdana" panose="020B0604030504040204" pitchFamily="34" charset="0"/>
              </a:rPr>
              <a:t>Sacrifice</a:t>
            </a:r>
          </a:p>
        </p:txBody>
      </p:sp>
      <p:sp>
        <p:nvSpPr>
          <p:cNvPr id="15384" name="Line 24"/>
          <p:cNvSpPr>
            <a:spLocks noChangeShapeType="1"/>
          </p:cNvSpPr>
          <p:nvPr/>
        </p:nvSpPr>
        <p:spPr bwMode="auto">
          <a:xfrm flipV="1">
            <a:off x="685800" y="2743200"/>
            <a:ext cx="0" cy="1981200"/>
          </a:xfrm>
          <a:prstGeom prst="line">
            <a:avLst/>
          </a:prstGeom>
          <a:noFill/>
          <a:ln w="28575">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85" name="Rectangle 25"/>
          <p:cNvSpPr>
            <a:spLocks noChangeArrowheads="1"/>
          </p:cNvSpPr>
          <p:nvPr/>
        </p:nvSpPr>
        <p:spPr bwMode="auto">
          <a:xfrm>
            <a:off x="1219200" y="2743200"/>
            <a:ext cx="1676400" cy="19812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GB" altLang="en-US" sz="2000">
                <a:latin typeface="Verdana" panose="020B0604030504040204" pitchFamily="34" charset="0"/>
              </a:rPr>
              <a:t>Gain</a:t>
            </a:r>
          </a:p>
        </p:txBody>
      </p:sp>
    </p:spTree>
    <p:extLst>
      <p:ext uri="{BB962C8B-B14F-4D97-AF65-F5344CB8AC3E}">
        <p14:creationId xmlns:p14="http://schemas.microsoft.com/office/powerpoint/2010/main" val="12382499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8"/>
                                        </p:tgtEl>
                                        <p:attrNameLst>
                                          <p:attrName>style.visibility</p:attrName>
                                        </p:attrNameLst>
                                      </p:cBhvr>
                                      <p:to>
                                        <p:strVal val="visible"/>
                                      </p:to>
                                    </p:set>
                                    <p:animEffect transition="in" filter="dissolve">
                                      <p:cBhvr>
                                        <p:cTn id="7" dur="500"/>
                                        <p:tgtEl>
                                          <p:spTgt spid="153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374"/>
                                        </p:tgtEl>
                                        <p:attrNameLst>
                                          <p:attrName>style.visibility</p:attrName>
                                        </p:attrNameLst>
                                      </p:cBhvr>
                                      <p:to>
                                        <p:strVal val="visible"/>
                                      </p:to>
                                    </p:set>
                                    <p:animEffect transition="in" filter="dissolve">
                                      <p:cBhvr>
                                        <p:cTn id="12" dur="500"/>
                                        <p:tgtEl>
                                          <p:spTgt spid="1537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369"/>
                                        </p:tgtEl>
                                        <p:attrNameLst>
                                          <p:attrName>style.visibility</p:attrName>
                                        </p:attrNameLst>
                                      </p:cBhvr>
                                      <p:to>
                                        <p:strVal val="visible"/>
                                      </p:to>
                                    </p:set>
                                    <p:animEffect transition="in" filter="dissolve">
                                      <p:cBhvr>
                                        <p:cTn id="17" dur="500"/>
                                        <p:tgtEl>
                                          <p:spTgt spid="1536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372"/>
                                        </p:tgtEl>
                                        <p:attrNameLst>
                                          <p:attrName>style.visibility</p:attrName>
                                        </p:attrNameLst>
                                      </p:cBhvr>
                                      <p:to>
                                        <p:strVal val="visible"/>
                                      </p:to>
                                    </p:set>
                                    <p:animEffect transition="in" filter="dissolve">
                                      <p:cBhvr>
                                        <p:cTn id="22" dur="500"/>
                                        <p:tgtEl>
                                          <p:spTgt spid="1537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5378"/>
                                        </p:tgtEl>
                                        <p:attrNameLst>
                                          <p:attrName>style.visibility</p:attrName>
                                        </p:attrNameLst>
                                      </p:cBhvr>
                                      <p:to>
                                        <p:strVal val="visible"/>
                                      </p:to>
                                    </p:set>
                                    <p:animEffect transition="in" filter="dissolve">
                                      <p:cBhvr>
                                        <p:cTn id="27" dur="500"/>
                                        <p:tgtEl>
                                          <p:spTgt spid="1537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3" fill="hold" grpId="0" nodeType="clickEffect">
                                  <p:stCondLst>
                                    <p:cond delay="0"/>
                                  </p:stCondLst>
                                  <p:childTnLst>
                                    <p:set>
                                      <p:cBhvr>
                                        <p:cTn id="31" dur="1" fill="hold">
                                          <p:stCondLst>
                                            <p:cond delay="0"/>
                                          </p:stCondLst>
                                        </p:cTn>
                                        <p:tgtEl>
                                          <p:spTgt spid="15377"/>
                                        </p:tgtEl>
                                        <p:attrNameLst>
                                          <p:attrName>style.visibility</p:attrName>
                                        </p:attrNameLst>
                                      </p:cBhvr>
                                      <p:to>
                                        <p:strVal val="visible"/>
                                      </p:to>
                                    </p:set>
                                    <p:animEffect transition="in" filter="strips(upRight)">
                                      <p:cBhvr>
                                        <p:cTn id="32" dur="500"/>
                                        <p:tgtEl>
                                          <p:spTgt spid="1537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5370"/>
                                        </p:tgtEl>
                                        <p:attrNameLst>
                                          <p:attrName>style.visibility</p:attrName>
                                        </p:attrNameLst>
                                      </p:cBhvr>
                                      <p:to>
                                        <p:strVal val="visible"/>
                                      </p:to>
                                    </p:set>
                                    <p:animEffect transition="in" filter="dissolve">
                                      <p:cBhvr>
                                        <p:cTn id="37" dur="500"/>
                                        <p:tgtEl>
                                          <p:spTgt spid="1537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5375"/>
                                        </p:tgtEl>
                                        <p:attrNameLst>
                                          <p:attrName>style.visibility</p:attrName>
                                        </p:attrNameLst>
                                      </p:cBhvr>
                                      <p:to>
                                        <p:strVal val="visible"/>
                                      </p:to>
                                    </p:set>
                                    <p:animEffect transition="in" filter="dissolve">
                                      <p:cBhvr>
                                        <p:cTn id="42" dur="500"/>
                                        <p:tgtEl>
                                          <p:spTgt spid="1537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5371"/>
                                        </p:tgtEl>
                                        <p:attrNameLst>
                                          <p:attrName>style.visibility</p:attrName>
                                        </p:attrNameLst>
                                      </p:cBhvr>
                                      <p:to>
                                        <p:strVal val="visible"/>
                                      </p:to>
                                    </p:set>
                                    <p:animEffect transition="in" filter="dissolve">
                                      <p:cBhvr>
                                        <p:cTn id="47" dur="500"/>
                                        <p:tgtEl>
                                          <p:spTgt spid="1537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5373"/>
                                        </p:tgtEl>
                                        <p:attrNameLst>
                                          <p:attrName>style.visibility</p:attrName>
                                        </p:attrNameLst>
                                      </p:cBhvr>
                                      <p:to>
                                        <p:strVal val="visible"/>
                                      </p:to>
                                    </p:set>
                                    <p:animEffect transition="in" filter="dissolve">
                                      <p:cBhvr>
                                        <p:cTn id="52" dur="500"/>
                                        <p:tgtEl>
                                          <p:spTgt spid="1537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5379"/>
                                        </p:tgtEl>
                                        <p:attrNameLst>
                                          <p:attrName>style.visibility</p:attrName>
                                        </p:attrNameLst>
                                      </p:cBhvr>
                                      <p:to>
                                        <p:strVal val="visible"/>
                                      </p:to>
                                    </p:set>
                                    <p:animEffect transition="in" filter="dissolve">
                                      <p:cBhvr>
                                        <p:cTn id="57" dur="500"/>
                                        <p:tgtEl>
                                          <p:spTgt spid="1537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15380"/>
                                        </p:tgtEl>
                                        <p:attrNameLst>
                                          <p:attrName>style.visibility</p:attrName>
                                        </p:attrNameLst>
                                      </p:cBhvr>
                                      <p:to>
                                        <p:strVal val="visible"/>
                                      </p:to>
                                    </p:set>
                                    <p:animEffect transition="in" filter="dissolve">
                                      <p:cBhvr>
                                        <p:cTn id="62" dur="500"/>
                                        <p:tgtEl>
                                          <p:spTgt spid="15380"/>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8" presetClass="entr" presetSubtype="12" fill="hold" grpId="0" nodeType="clickEffect">
                                  <p:stCondLst>
                                    <p:cond delay="0"/>
                                  </p:stCondLst>
                                  <p:childTnLst>
                                    <p:set>
                                      <p:cBhvr>
                                        <p:cTn id="66" dur="1" fill="hold">
                                          <p:stCondLst>
                                            <p:cond delay="0"/>
                                          </p:stCondLst>
                                        </p:cTn>
                                        <p:tgtEl>
                                          <p:spTgt spid="15381"/>
                                        </p:tgtEl>
                                        <p:attrNameLst>
                                          <p:attrName>style.visibility</p:attrName>
                                        </p:attrNameLst>
                                      </p:cBhvr>
                                      <p:to>
                                        <p:strVal val="visible"/>
                                      </p:to>
                                    </p:set>
                                    <p:animEffect transition="in" filter="strips(downLeft)">
                                      <p:cBhvr>
                                        <p:cTn id="67" dur="500"/>
                                        <p:tgtEl>
                                          <p:spTgt spid="15381"/>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15382"/>
                                        </p:tgtEl>
                                        <p:attrNameLst>
                                          <p:attrName>style.visibility</p:attrName>
                                        </p:attrNameLst>
                                      </p:cBhvr>
                                      <p:to>
                                        <p:strVal val="visible"/>
                                      </p:to>
                                    </p:set>
                                    <p:animEffect transition="in" filter="dissolve">
                                      <p:cBhvr>
                                        <p:cTn id="72" dur="500"/>
                                        <p:tgtEl>
                                          <p:spTgt spid="15382"/>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8" presetClass="entr" presetSubtype="3" fill="hold" grpId="0" nodeType="clickEffect">
                                  <p:stCondLst>
                                    <p:cond delay="0"/>
                                  </p:stCondLst>
                                  <p:childTnLst>
                                    <p:set>
                                      <p:cBhvr>
                                        <p:cTn id="76" dur="1" fill="hold">
                                          <p:stCondLst>
                                            <p:cond delay="0"/>
                                          </p:stCondLst>
                                        </p:cTn>
                                        <p:tgtEl>
                                          <p:spTgt spid="15384"/>
                                        </p:tgtEl>
                                        <p:attrNameLst>
                                          <p:attrName>style.visibility</p:attrName>
                                        </p:attrNameLst>
                                      </p:cBhvr>
                                      <p:to>
                                        <p:strVal val="visible"/>
                                      </p:to>
                                    </p:set>
                                    <p:animEffect transition="in" filter="strips(upRight)">
                                      <p:cBhvr>
                                        <p:cTn id="77" dur="500"/>
                                        <p:tgtEl>
                                          <p:spTgt spid="15384"/>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15385"/>
                                        </p:tgtEl>
                                        <p:attrNameLst>
                                          <p:attrName>style.visibility</p:attrName>
                                        </p:attrNameLst>
                                      </p:cBhvr>
                                      <p:to>
                                        <p:strVal val="visible"/>
                                      </p:to>
                                    </p:set>
                                    <p:animEffect transition="in" filter="dissolve">
                                      <p:cBhvr>
                                        <p:cTn id="82" dur="500"/>
                                        <p:tgtEl>
                                          <p:spTgt spid="153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8" grpId="0" animBg="1"/>
      <p:bldP spid="15369" grpId="0" animBg="1"/>
      <p:bldP spid="15370" grpId="0" animBg="1"/>
      <p:bldP spid="15371" grpId="0" animBg="1"/>
      <p:bldP spid="15372" grpId="0" autoUpdateAnimBg="0"/>
      <p:bldP spid="15373" grpId="0" autoUpdateAnimBg="0"/>
      <p:bldP spid="15374" grpId="0" autoUpdateAnimBg="0"/>
      <p:bldP spid="15375" grpId="0" autoUpdateAnimBg="0"/>
      <p:bldP spid="15377" grpId="0" animBg="1"/>
      <p:bldP spid="15378" grpId="0" animBg="1" autoUpdateAnimBg="0"/>
      <p:bldP spid="15379" grpId="0" animBg="1" autoUpdateAnimBg="0"/>
      <p:bldP spid="15380" grpId="0" animBg="1" autoUpdateAnimBg="0"/>
      <p:bldP spid="15381" grpId="0" animBg="1"/>
      <p:bldP spid="15382" grpId="0" animBg="1" autoUpdateAnimBg="0"/>
      <p:bldP spid="15384" grpId="0" animBg="1"/>
      <p:bldP spid="15385"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1143000"/>
            <a:ext cx="7772400" cy="762000"/>
          </a:xfrm>
        </p:spPr>
        <p:txBody>
          <a:bodyPr/>
          <a:lstStyle/>
          <a:p>
            <a:r>
              <a:rPr lang="en-GB" altLang="en-US" sz="3600"/>
              <a:t>Growth and Production Possibility Frontiers</a:t>
            </a:r>
          </a:p>
        </p:txBody>
      </p:sp>
      <p:sp>
        <p:nvSpPr>
          <p:cNvPr id="16388" name="Line 4"/>
          <p:cNvSpPr>
            <a:spLocks noChangeShapeType="1"/>
          </p:cNvSpPr>
          <p:nvPr/>
        </p:nvSpPr>
        <p:spPr bwMode="auto">
          <a:xfrm>
            <a:off x="1219200" y="2133600"/>
            <a:ext cx="0" cy="3505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89" name="Line 5"/>
          <p:cNvSpPr>
            <a:spLocks noChangeShapeType="1"/>
          </p:cNvSpPr>
          <p:nvPr/>
        </p:nvSpPr>
        <p:spPr bwMode="auto">
          <a:xfrm>
            <a:off x="1219200" y="5638800"/>
            <a:ext cx="5486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390" name="Arc 6"/>
          <p:cNvSpPr>
            <a:spLocks/>
          </p:cNvSpPr>
          <p:nvPr/>
        </p:nvSpPr>
        <p:spPr bwMode="auto">
          <a:xfrm>
            <a:off x="1219200" y="2362200"/>
            <a:ext cx="3581400" cy="3276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5" name="Text Box 11"/>
          <p:cNvSpPr txBox="1">
            <a:spLocks noChangeArrowheads="1"/>
          </p:cNvSpPr>
          <p:nvPr/>
        </p:nvSpPr>
        <p:spPr bwMode="auto">
          <a:xfrm>
            <a:off x="1981200" y="56388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400">
                <a:latin typeface="Verdana" panose="020B0604030504040204" pitchFamily="34" charset="0"/>
              </a:rPr>
              <a:t>C1</a:t>
            </a:r>
          </a:p>
        </p:txBody>
      </p:sp>
      <p:sp>
        <p:nvSpPr>
          <p:cNvPr id="16404" name="Rectangle 20"/>
          <p:cNvSpPr>
            <a:spLocks noChangeArrowheads="1"/>
          </p:cNvSpPr>
          <p:nvPr/>
        </p:nvSpPr>
        <p:spPr bwMode="auto">
          <a:xfrm>
            <a:off x="228600" y="1698625"/>
            <a:ext cx="14192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400">
                <a:latin typeface="Verdana" panose="020B0604030504040204" pitchFamily="34" charset="0"/>
              </a:rPr>
              <a:t>Capital Goods</a:t>
            </a:r>
          </a:p>
        </p:txBody>
      </p:sp>
      <p:sp>
        <p:nvSpPr>
          <p:cNvPr id="16405" name="Rectangle 21"/>
          <p:cNvSpPr>
            <a:spLocks noChangeArrowheads="1"/>
          </p:cNvSpPr>
          <p:nvPr/>
        </p:nvSpPr>
        <p:spPr bwMode="auto">
          <a:xfrm>
            <a:off x="6096000" y="5813425"/>
            <a:ext cx="1708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GB" altLang="en-US" sz="1400">
                <a:latin typeface="Verdana" panose="020B0604030504040204" pitchFamily="34" charset="0"/>
              </a:rPr>
              <a:t>Consumer Goods</a:t>
            </a:r>
          </a:p>
        </p:txBody>
      </p:sp>
      <p:sp>
        <p:nvSpPr>
          <p:cNvPr id="16407" name="Text Box 23"/>
          <p:cNvSpPr txBox="1">
            <a:spLocks noChangeArrowheads="1"/>
          </p:cNvSpPr>
          <p:nvPr/>
        </p:nvSpPr>
        <p:spPr bwMode="auto">
          <a:xfrm>
            <a:off x="1905000" y="3886200"/>
            <a:ext cx="457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a:latin typeface="Verdana" panose="020B0604030504040204" pitchFamily="34" charset="0"/>
              </a:rPr>
              <a:t>A</a:t>
            </a:r>
          </a:p>
        </p:txBody>
      </p:sp>
      <p:sp>
        <p:nvSpPr>
          <p:cNvPr id="16408" name="Oval 24"/>
          <p:cNvSpPr>
            <a:spLocks noChangeArrowheads="1"/>
          </p:cNvSpPr>
          <p:nvPr/>
        </p:nvSpPr>
        <p:spPr bwMode="auto">
          <a:xfrm>
            <a:off x="1981200" y="4267200"/>
            <a:ext cx="228600" cy="2286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0" name="Text Box 26"/>
          <p:cNvSpPr txBox="1">
            <a:spLocks noChangeArrowheads="1"/>
          </p:cNvSpPr>
          <p:nvPr/>
        </p:nvSpPr>
        <p:spPr bwMode="auto">
          <a:xfrm>
            <a:off x="3124200" y="3352800"/>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a:latin typeface="Verdana" panose="020B0604030504040204" pitchFamily="34" charset="0"/>
              </a:rPr>
              <a:t>B</a:t>
            </a:r>
          </a:p>
        </p:txBody>
      </p:sp>
      <p:sp>
        <p:nvSpPr>
          <p:cNvPr id="16411" name="Line 27"/>
          <p:cNvSpPr>
            <a:spLocks noChangeShapeType="1"/>
          </p:cNvSpPr>
          <p:nvPr/>
        </p:nvSpPr>
        <p:spPr bwMode="auto">
          <a:xfrm flipV="1">
            <a:off x="2286000" y="3962400"/>
            <a:ext cx="838200" cy="3048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12" name="Text Box 28"/>
          <p:cNvSpPr txBox="1">
            <a:spLocks noChangeArrowheads="1"/>
          </p:cNvSpPr>
          <p:nvPr/>
        </p:nvSpPr>
        <p:spPr bwMode="auto">
          <a:xfrm>
            <a:off x="5715000" y="2514600"/>
            <a:ext cx="2667000" cy="118745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200">
                <a:latin typeface="Verdana" panose="020B0604030504040204" pitchFamily="34" charset="0"/>
              </a:rPr>
              <a:t>1. Economic growth when a country is operating below capacity – more of both capital and consumer goods are made available as the economy moves from point A to point B</a:t>
            </a:r>
          </a:p>
        </p:txBody>
      </p:sp>
      <p:sp>
        <p:nvSpPr>
          <p:cNvPr id="16413" name="Line 29"/>
          <p:cNvSpPr>
            <a:spLocks noChangeShapeType="1"/>
          </p:cNvSpPr>
          <p:nvPr/>
        </p:nvSpPr>
        <p:spPr bwMode="auto">
          <a:xfrm flipH="1">
            <a:off x="1219200" y="4343400"/>
            <a:ext cx="9144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14" name="Line 30"/>
          <p:cNvSpPr>
            <a:spLocks noChangeShapeType="1"/>
          </p:cNvSpPr>
          <p:nvPr/>
        </p:nvSpPr>
        <p:spPr bwMode="auto">
          <a:xfrm>
            <a:off x="2133600" y="4343400"/>
            <a:ext cx="0" cy="12954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16" name="Rectangle 32"/>
          <p:cNvSpPr>
            <a:spLocks noChangeArrowheads="1"/>
          </p:cNvSpPr>
          <p:nvPr/>
        </p:nvSpPr>
        <p:spPr bwMode="auto">
          <a:xfrm>
            <a:off x="762000" y="4186238"/>
            <a:ext cx="4206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GB" altLang="en-US" sz="1400">
                <a:latin typeface="Verdana" panose="020B0604030504040204" pitchFamily="34" charset="0"/>
              </a:rPr>
              <a:t>K1</a:t>
            </a:r>
          </a:p>
        </p:txBody>
      </p:sp>
      <p:sp>
        <p:nvSpPr>
          <p:cNvPr id="16417" name="Line 33"/>
          <p:cNvSpPr>
            <a:spLocks noChangeShapeType="1"/>
          </p:cNvSpPr>
          <p:nvPr/>
        </p:nvSpPr>
        <p:spPr bwMode="auto">
          <a:xfrm flipH="1">
            <a:off x="1219200" y="3810000"/>
            <a:ext cx="20574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18" name="Line 34"/>
          <p:cNvSpPr>
            <a:spLocks noChangeShapeType="1"/>
          </p:cNvSpPr>
          <p:nvPr/>
        </p:nvSpPr>
        <p:spPr bwMode="auto">
          <a:xfrm>
            <a:off x="3276600" y="3810000"/>
            <a:ext cx="0" cy="19050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419" name="Oval 35"/>
          <p:cNvSpPr>
            <a:spLocks noChangeArrowheads="1"/>
          </p:cNvSpPr>
          <p:nvPr/>
        </p:nvSpPr>
        <p:spPr bwMode="auto">
          <a:xfrm>
            <a:off x="3200400" y="3733800"/>
            <a:ext cx="228600" cy="2286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20" name="Rectangle 36"/>
          <p:cNvSpPr>
            <a:spLocks noChangeArrowheads="1"/>
          </p:cNvSpPr>
          <p:nvPr/>
        </p:nvSpPr>
        <p:spPr bwMode="auto">
          <a:xfrm>
            <a:off x="762000" y="3652838"/>
            <a:ext cx="4206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GB" altLang="en-US" sz="1400">
                <a:latin typeface="Verdana" panose="020B0604030504040204" pitchFamily="34" charset="0"/>
              </a:rPr>
              <a:t>K2</a:t>
            </a:r>
          </a:p>
        </p:txBody>
      </p:sp>
      <p:sp>
        <p:nvSpPr>
          <p:cNvPr id="16421" name="Rectangle 37"/>
          <p:cNvSpPr>
            <a:spLocks noChangeArrowheads="1"/>
          </p:cNvSpPr>
          <p:nvPr/>
        </p:nvSpPr>
        <p:spPr bwMode="auto">
          <a:xfrm>
            <a:off x="3124200" y="5634038"/>
            <a:ext cx="4206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400">
                <a:latin typeface="Verdana" panose="020B0604030504040204" pitchFamily="34" charset="0"/>
              </a:rPr>
              <a:t>C2</a:t>
            </a:r>
          </a:p>
        </p:txBody>
      </p:sp>
    </p:spTree>
    <p:extLst>
      <p:ext uri="{BB962C8B-B14F-4D97-AF65-F5344CB8AC3E}">
        <p14:creationId xmlns:p14="http://schemas.microsoft.com/office/powerpoint/2010/main" val="3743160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16411"/>
                                        </p:tgtEl>
                                        <p:attrNameLst>
                                          <p:attrName>style.visibility</p:attrName>
                                        </p:attrNameLst>
                                      </p:cBhvr>
                                      <p:to>
                                        <p:strVal val="visible"/>
                                      </p:to>
                                    </p:set>
                                    <p:animEffect transition="in" filter="strips(upRight)">
                                      <p:cBhvr>
                                        <p:cTn id="7" dur="500"/>
                                        <p:tgtEl>
                                          <p:spTgt spid="16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219200" y="1143000"/>
            <a:ext cx="7772400" cy="762000"/>
          </a:xfrm>
        </p:spPr>
        <p:txBody>
          <a:bodyPr/>
          <a:lstStyle/>
          <a:p>
            <a:r>
              <a:rPr lang="en-GB" altLang="en-US" sz="2800"/>
              <a:t>Growth and Production Possibility Frontiers</a:t>
            </a:r>
          </a:p>
        </p:txBody>
      </p:sp>
      <p:sp>
        <p:nvSpPr>
          <p:cNvPr id="17411" name="Line 3"/>
          <p:cNvSpPr>
            <a:spLocks noChangeShapeType="1"/>
          </p:cNvSpPr>
          <p:nvPr/>
        </p:nvSpPr>
        <p:spPr bwMode="auto">
          <a:xfrm>
            <a:off x="1219200" y="1600200"/>
            <a:ext cx="0" cy="40386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2" name="Line 4"/>
          <p:cNvSpPr>
            <a:spLocks noChangeShapeType="1"/>
          </p:cNvSpPr>
          <p:nvPr/>
        </p:nvSpPr>
        <p:spPr bwMode="auto">
          <a:xfrm>
            <a:off x="1219200" y="5638800"/>
            <a:ext cx="5486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3" name="Arc 5"/>
          <p:cNvSpPr>
            <a:spLocks/>
          </p:cNvSpPr>
          <p:nvPr/>
        </p:nvSpPr>
        <p:spPr bwMode="auto">
          <a:xfrm>
            <a:off x="1219200" y="2362200"/>
            <a:ext cx="3581400" cy="3276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4" name="Text Box 6"/>
          <p:cNvSpPr txBox="1">
            <a:spLocks noChangeArrowheads="1"/>
          </p:cNvSpPr>
          <p:nvPr/>
        </p:nvSpPr>
        <p:spPr bwMode="auto">
          <a:xfrm>
            <a:off x="3581400" y="56388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400">
                <a:latin typeface="Verdana" panose="020B0604030504040204" pitchFamily="34" charset="0"/>
              </a:rPr>
              <a:t>C1</a:t>
            </a:r>
          </a:p>
        </p:txBody>
      </p:sp>
      <p:sp>
        <p:nvSpPr>
          <p:cNvPr id="17415" name="Rectangle 7"/>
          <p:cNvSpPr>
            <a:spLocks noChangeArrowheads="1"/>
          </p:cNvSpPr>
          <p:nvPr/>
        </p:nvSpPr>
        <p:spPr bwMode="auto">
          <a:xfrm>
            <a:off x="6096000" y="5813425"/>
            <a:ext cx="1708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GB" altLang="en-US" sz="1400">
                <a:latin typeface="Verdana" panose="020B0604030504040204" pitchFamily="34" charset="0"/>
              </a:rPr>
              <a:t>Consumer Goods</a:t>
            </a:r>
          </a:p>
        </p:txBody>
      </p:sp>
      <p:sp>
        <p:nvSpPr>
          <p:cNvPr id="17416" name="Text Box 8"/>
          <p:cNvSpPr txBox="1">
            <a:spLocks noChangeArrowheads="1"/>
          </p:cNvSpPr>
          <p:nvPr/>
        </p:nvSpPr>
        <p:spPr bwMode="auto">
          <a:xfrm>
            <a:off x="3657600" y="2895600"/>
            <a:ext cx="457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a:latin typeface="Verdana" panose="020B0604030504040204" pitchFamily="34" charset="0"/>
              </a:rPr>
              <a:t>A</a:t>
            </a:r>
          </a:p>
        </p:txBody>
      </p:sp>
      <p:sp>
        <p:nvSpPr>
          <p:cNvPr id="17417" name="Oval 9"/>
          <p:cNvSpPr>
            <a:spLocks noChangeArrowheads="1"/>
          </p:cNvSpPr>
          <p:nvPr/>
        </p:nvSpPr>
        <p:spPr bwMode="auto">
          <a:xfrm>
            <a:off x="4267200" y="2895600"/>
            <a:ext cx="228600" cy="2286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18" name="Text Box 10"/>
          <p:cNvSpPr txBox="1">
            <a:spLocks noChangeArrowheads="1"/>
          </p:cNvSpPr>
          <p:nvPr/>
        </p:nvSpPr>
        <p:spPr bwMode="auto">
          <a:xfrm>
            <a:off x="4191000" y="2498725"/>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a:latin typeface="Verdana" panose="020B0604030504040204" pitchFamily="34" charset="0"/>
              </a:rPr>
              <a:t>B</a:t>
            </a:r>
          </a:p>
        </p:txBody>
      </p:sp>
      <p:sp>
        <p:nvSpPr>
          <p:cNvPr id="17419" name="Line 11"/>
          <p:cNvSpPr>
            <a:spLocks noChangeShapeType="1"/>
          </p:cNvSpPr>
          <p:nvPr/>
        </p:nvSpPr>
        <p:spPr bwMode="auto">
          <a:xfrm flipV="1">
            <a:off x="3886200" y="3124200"/>
            <a:ext cx="381000" cy="2286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0" name="Line 12"/>
          <p:cNvSpPr>
            <a:spLocks noChangeShapeType="1"/>
          </p:cNvSpPr>
          <p:nvPr/>
        </p:nvSpPr>
        <p:spPr bwMode="auto">
          <a:xfrm flipH="1">
            <a:off x="1219200" y="3429000"/>
            <a:ext cx="25146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1" name="Line 13"/>
          <p:cNvSpPr>
            <a:spLocks noChangeShapeType="1"/>
          </p:cNvSpPr>
          <p:nvPr/>
        </p:nvSpPr>
        <p:spPr bwMode="auto">
          <a:xfrm>
            <a:off x="3810000" y="3505200"/>
            <a:ext cx="0" cy="21336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2" name="Rectangle 14"/>
          <p:cNvSpPr>
            <a:spLocks noChangeArrowheads="1"/>
          </p:cNvSpPr>
          <p:nvPr/>
        </p:nvSpPr>
        <p:spPr bwMode="auto">
          <a:xfrm>
            <a:off x="762000" y="3271838"/>
            <a:ext cx="4206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GB" altLang="en-US" sz="1400">
                <a:latin typeface="Verdana" panose="020B0604030504040204" pitchFamily="34" charset="0"/>
              </a:rPr>
              <a:t>K1</a:t>
            </a:r>
          </a:p>
        </p:txBody>
      </p:sp>
      <p:sp>
        <p:nvSpPr>
          <p:cNvPr id="17423" name="Line 15"/>
          <p:cNvSpPr>
            <a:spLocks noChangeShapeType="1"/>
          </p:cNvSpPr>
          <p:nvPr/>
        </p:nvSpPr>
        <p:spPr bwMode="auto">
          <a:xfrm flipH="1">
            <a:off x="1219200" y="2971800"/>
            <a:ext cx="30480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4" name="Line 16"/>
          <p:cNvSpPr>
            <a:spLocks noChangeShapeType="1"/>
          </p:cNvSpPr>
          <p:nvPr/>
        </p:nvSpPr>
        <p:spPr bwMode="auto">
          <a:xfrm>
            <a:off x="4419600" y="3200400"/>
            <a:ext cx="0" cy="24384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25" name="Oval 17"/>
          <p:cNvSpPr>
            <a:spLocks noChangeArrowheads="1"/>
          </p:cNvSpPr>
          <p:nvPr/>
        </p:nvSpPr>
        <p:spPr bwMode="auto">
          <a:xfrm>
            <a:off x="3733800" y="3276600"/>
            <a:ext cx="228600" cy="2286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26" name="Rectangle 18"/>
          <p:cNvSpPr>
            <a:spLocks noChangeArrowheads="1"/>
          </p:cNvSpPr>
          <p:nvPr/>
        </p:nvSpPr>
        <p:spPr bwMode="auto">
          <a:xfrm>
            <a:off x="762000" y="2814638"/>
            <a:ext cx="4206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GB" altLang="en-US" sz="1400">
                <a:latin typeface="Verdana" panose="020B0604030504040204" pitchFamily="34" charset="0"/>
              </a:rPr>
              <a:t>K2</a:t>
            </a:r>
          </a:p>
        </p:txBody>
      </p:sp>
      <p:sp>
        <p:nvSpPr>
          <p:cNvPr id="17427" name="Rectangle 19"/>
          <p:cNvSpPr>
            <a:spLocks noChangeArrowheads="1"/>
          </p:cNvSpPr>
          <p:nvPr/>
        </p:nvSpPr>
        <p:spPr bwMode="auto">
          <a:xfrm>
            <a:off x="4191000" y="5634038"/>
            <a:ext cx="4206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400">
                <a:latin typeface="Verdana" panose="020B0604030504040204" pitchFamily="34" charset="0"/>
              </a:rPr>
              <a:t>C2</a:t>
            </a:r>
          </a:p>
        </p:txBody>
      </p:sp>
      <p:sp>
        <p:nvSpPr>
          <p:cNvPr id="17429" name="Arc 21"/>
          <p:cNvSpPr>
            <a:spLocks/>
          </p:cNvSpPr>
          <p:nvPr/>
        </p:nvSpPr>
        <p:spPr bwMode="auto">
          <a:xfrm>
            <a:off x="1219200" y="1828800"/>
            <a:ext cx="4343400" cy="38100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430" name="Text Box 22"/>
          <p:cNvSpPr txBox="1">
            <a:spLocks noChangeArrowheads="1"/>
          </p:cNvSpPr>
          <p:nvPr/>
        </p:nvSpPr>
        <p:spPr bwMode="auto">
          <a:xfrm>
            <a:off x="5638800" y="2438400"/>
            <a:ext cx="2667000" cy="1552575"/>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200">
                <a:latin typeface="Verdana" panose="020B0604030504040204" pitchFamily="34" charset="0"/>
              </a:rPr>
              <a:t>2. Country operating at full capacity but discovers new resources or find ways of improving the efficiency of existing resources, for example, education of the population to improve the quality of human capital.</a:t>
            </a:r>
          </a:p>
        </p:txBody>
      </p:sp>
      <p:sp>
        <p:nvSpPr>
          <p:cNvPr id="17431" name="Text Box 23"/>
          <p:cNvSpPr txBox="1">
            <a:spLocks noChangeArrowheads="1"/>
          </p:cNvSpPr>
          <p:nvPr/>
        </p:nvSpPr>
        <p:spPr bwMode="auto">
          <a:xfrm>
            <a:off x="0" y="1295400"/>
            <a:ext cx="1828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400">
                <a:latin typeface="Verdana" panose="020B0604030504040204" pitchFamily="34" charset="0"/>
              </a:rPr>
              <a:t>Capital Goods</a:t>
            </a:r>
          </a:p>
        </p:txBody>
      </p:sp>
    </p:spTree>
    <p:extLst>
      <p:ext uri="{BB962C8B-B14F-4D97-AF65-F5344CB8AC3E}">
        <p14:creationId xmlns:p14="http://schemas.microsoft.com/office/powerpoint/2010/main" val="22365753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17419"/>
                                        </p:tgtEl>
                                        <p:attrNameLst>
                                          <p:attrName>style.visibility</p:attrName>
                                        </p:attrNameLst>
                                      </p:cBhvr>
                                      <p:to>
                                        <p:strVal val="visible"/>
                                      </p:to>
                                    </p:set>
                                    <p:animEffect transition="in" filter="strips(upRight)">
                                      <p:cBhvr>
                                        <p:cTn id="7" dur="500"/>
                                        <p:tgtEl>
                                          <p:spTgt spid="17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1066800"/>
            <a:ext cx="7772400" cy="762000"/>
          </a:xfrm>
        </p:spPr>
        <p:txBody>
          <a:bodyPr/>
          <a:lstStyle/>
          <a:p>
            <a:r>
              <a:rPr lang="en-GB" altLang="en-US" sz="3600"/>
              <a:t>Growth and Production Possibility Frontiers</a:t>
            </a:r>
          </a:p>
        </p:txBody>
      </p:sp>
      <p:sp>
        <p:nvSpPr>
          <p:cNvPr id="18435" name="Line 3"/>
          <p:cNvSpPr>
            <a:spLocks noChangeShapeType="1"/>
          </p:cNvSpPr>
          <p:nvPr/>
        </p:nvSpPr>
        <p:spPr bwMode="auto">
          <a:xfrm>
            <a:off x="1219200" y="1752600"/>
            <a:ext cx="0" cy="3886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36" name="Line 4"/>
          <p:cNvSpPr>
            <a:spLocks noChangeShapeType="1"/>
          </p:cNvSpPr>
          <p:nvPr/>
        </p:nvSpPr>
        <p:spPr bwMode="auto">
          <a:xfrm>
            <a:off x="1219200" y="5638800"/>
            <a:ext cx="5486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37" name="Arc 5"/>
          <p:cNvSpPr>
            <a:spLocks/>
          </p:cNvSpPr>
          <p:nvPr/>
        </p:nvSpPr>
        <p:spPr bwMode="auto">
          <a:xfrm>
            <a:off x="1219200" y="2362200"/>
            <a:ext cx="3581400" cy="32766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857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38" name="Text Box 6"/>
          <p:cNvSpPr txBox="1">
            <a:spLocks noChangeArrowheads="1"/>
          </p:cNvSpPr>
          <p:nvPr/>
        </p:nvSpPr>
        <p:spPr bwMode="auto">
          <a:xfrm>
            <a:off x="3810000" y="57150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400">
                <a:latin typeface="Verdana" panose="020B0604030504040204" pitchFamily="34" charset="0"/>
              </a:rPr>
              <a:t>C1</a:t>
            </a:r>
          </a:p>
        </p:txBody>
      </p:sp>
      <p:sp>
        <p:nvSpPr>
          <p:cNvPr id="18439" name="Rectangle 7"/>
          <p:cNvSpPr>
            <a:spLocks noChangeArrowheads="1"/>
          </p:cNvSpPr>
          <p:nvPr/>
        </p:nvSpPr>
        <p:spPr bwMode="auto">
          <a:xfrm>
            <a:off x="6096000" y="5813425"/>
            <a:ext cx="1708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GB" altLang="en-US" sz="1400">
                <a:latin typeface="Verdana" panose="020B0604030504040204" pitchFamily="34" charset="0"/>
              </a:rPr>
              <a:t>Consumer Goods</a:t>
            </a:r>
          </a:p>
        </p:txBody>
      </p:sp>
      <p:sp>
        <p:nvSpPr>
          <p:cNvPr id="18440" name="Text Box 8"/>
          <p:cNvSpPr txBox="1">
            <a:spLocks noChangeArrowheads="1"/>
          </p:cNvSpPr>
          <p:nvPr/>
        </p:nvSpPr>
        <p:spPr bwMode="auto">
          <a:xfrm>
            <a:off x="3810000" y="3048000"/>
            <a:ext cx="457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a:latin typeface="Verdana" panose="020B0604030504040204" pitchFamily="34" charset="0"/>
              </a:rPr>
              <a:t>A</a:t>
            </a:r>
          </a:p>
        </p:txBody>
      </p:sp>
      <p:sp>
        <p:nvSpPr>
          <p:cNvPr id="18441" name="Oval 9"/>
          <p:cNvSpPr>
            <a:spLocks noChangeArrowheads="1"/>
          </p:cNvSpPr>
          <p:nvPr/>
        </p:nvSpPr>
        <p:spPr bwMode="auto">
          <a:xfrm>
            <a:off x="3886200" y="3505200"/>
            <a:ext cx="228600" cy="2286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42" name="Text Box 10"/>
          <p:cNvSpPr txBox="1">
            <a:spLocks noChangeArrowheads="1"/>
          </p:cNvSpPr>
          <p:nvPr/>
        </p:nvSpPr>
        <p:spPr bwMode="auto">
          <a:xfrm>
            <a:off x="4495800" y="2895600"/>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a:latin typeface="Verdana" panose="020B0604030504040204" pitchFamily="34" charset="0"/>
              </a:rPr>
              <a:t>B</a:t>
            </a:r>
          </a:p>
        </p:txBody>
      </p:sp>
      <p:sp>
        <p:nvSpPr>
          <p:cNvPr id="18443" name="Line 11"/>
          <p:cNvSpPr>
            <a:spLocks noChangeShapeType="1"/>
          </p:cNvSpPr>
          <p:nvPr/>
        </p:nvSpPr>
        <p:spPr bwMode="auto">
          <a:xfrm flipV="1">
            <a:off x="4114800" y="3505200"/>
            <a:ext cx="457200" cy="762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4" name="Line 12"/>
          <p:cNvSpPr>
            <a:spLocks noChangeShapeType="1"/>
          </p:cNvSpPr>
          <p:nvPr/>
        </p:nvSpPr>
        <p:spPr bwMode="auto">
          <a:xfrm flipH="1">
            <a:off x="1219200" y="3657600"/>
            <a:ext cx="26670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5" name="Line 13"/>
          <p:cNvSpPr>
            <a:spLocks noChangeShapeType="1"/>
          </p:cNvSpPr>
          <p:nvPr/>
        </p:nvSpPr>
        <p:spPr bwMode="auto">
          <a:xfrm>
            <a:off x="4038600" y="3733800"/>
            <a:ext cx="0" cy="19050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6" name="Rectangle 14"/>
          <p:cNvSpPr>
            <a:spLocks noChangeArrowheads="1"/>
          </p:cNvSpPr>
          <p:nvPr/>
        </p:nvSpPr>
        <p:spPr bwMode="auto">
          <a:xfrm>
            <a:off x="762000" y="3500438"/>
            <a:ext cx="4206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GB" altLang="en-US" sz="1400">
                <a:latin typeface="Verdana" panose="020B0604030504040204" pitchFamily="34" charset="0"/>
              </a:rPr>
              <a:t>K1</a:t>
            </a:r>
          </a:p>
        </p:txBody>
      </p:sp>
      <p:sp>
        <p:nvSpPr>
          <p:cNvPr id="18447" name="Line 15"/>
          <p:cNvSpPr>
            <a:spLocks noChangeShapeType="1"/>
          </p:cNvSpPr>
          <p:nvPr/>
        </p:nvSpPr>
        <p:spPr bwMode="auto">
          <a:xfrm flipH="1">
            <a:off x="1219200" y="3429000"/>
            <a:ext cx="33528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8" name="Line 16"/>
          <p:cNvSpPr>
            <a:spLocks noChangeShapeType="1"/>
          </p:cNvSpPr>
          <p:nvPr/>
        </p:nvSpPr>
        <p:spPr bwMode="auto">
          <a:xfrm>
            <a:off x="4648200" y="3581400"/>
            <a:ext cx="0" cy="20574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49" name="Oval 17"/>
          <p:cNvSpPr>
            <a:spLocks noChangeArrowheads="1"/>
          </p:cNvSpPr>
          <p:nvPr/>
        </p:nvSpPr>
        <p:spPr bwMode="auto">
          <a:xfrm>
            <a:off x="4572000" y="3352800"/>
            <a:ext cx="228600" cy="2286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0" name="Rectangle 18"/>
          <p:cNvSpPr>
            <a:spLocks noChangeArrowheads="1"/>
          </p:cNvSpPr>
          <p:nvPr/>
        </p:nvSpPr>
        <p:spPr bwMode="auto">
          <a:xfrm>
            <a:off x="762000" y="3271838"/>
            <a:ext cx="4206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GB" altLang="en-US" sz="1400">
                <a:latin typeface="Verdana" panose="020B0604030504040204" pitchFamily="34" charset="0"/>
              </a:rPr>
              <a:t>K2</a:t>
            </a:r>
          </a:p>
        </p:txBody>
      </p:sp>
      <p:sp>
        <p:nvSpPr>
          <p:cNvPr id="18451" name="Rectangle 19"/>
          <p:cNvSpPr>
            <a:spLocks noChangeArrowheads="1"/>
          </p:cNvSpPr>
          <p:nvPr/>
        </p:nvSpPr>
        <p:spPr bwMode="auto">
          <a:xfrm>
            <a:off x="4495800" y="5710238"/>
            <a:ext cx="4206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400">
                <a:latin typeface="Verdana" panose="020B0604030504040204" pitchFamily="34" charset="0"/>
              </a:rPr>
              <a:t>C2</a:t>
            </a:r>
          </a:p>
        </p:txBody>
      </p:sp>
      <p:sp>
        <p:nvSpPr>
          <p:cNvPr id="18452" name="Arc 20"/>
          <p:cNvSpPr>
            <a:spLocks/>
          </p:cNvSpPr>
          <p:nvPr/>
        </p:nvSpPr>
        <p:spPr bwMode="auto">
          <a:xfrm>
            <a:off x="1219200" y="2133600"/>
            <a:ext cx="4344988" cy="3506788"/>
          </a:xfrm>
          <a:custGeom>
            <a:avLst/>
            <a:gdLst>
              <a:gd name="G0" fmla="+- 4757 0 0"/>
              <a:gd name="G1" fmla="+- 21600 0 0"/>
              <a:gd name="G2" fmla="+- 21600 0 0"/>
              <a:gd name="T0" fmla="*/ 0 w 26357"/>
              <a:gd name="T1" fmla="*/ 530 h 21600"/>
              <a:gd name="T2" fmla="*/ 26357 w 26357"/>
              <a:gd name="T3" fmla="*/ 21600 h 21600"/>
              <a:gd name="T4" fmla="*/ 4757 w 26357"/>
              <a:gd name="T5" fmla="*/ 21600 h 21600"/>
            </a:gdLst>
            <a:ahLst/>
            <a:cxnLst>
              <a:cxn ang="0">
                <a:pos x="T0" y="T1"/>
              </a:cxn>
              <a:cxn ang="0">
                <a:pos x="T2" y="T3"/>
              </a:cxn>
              <a:cxn ang="0">
                <a:pos x="T4" y="T5"/>
              </a:cxn>
            </a:cxnLst>
            <a:rect l="0" t="0" r="r" b="b"/>
            <a:pathLst>
              <a:path w="26357" h="21600" fill="none" extrusionOk="0">
                <a:moveTo>
                  <a:pt x="0" y="530"/>
                </a:moveTo>
                <a:cubicBezTo>
                  <a:pt x="1561" y="177"/>
                  <a:pt x="3156" y="0"/>
                  <a:pt x="4757" y="0"/>
                </a:cubicBezTo>
                <a:cubicBezTo>
                  <a:pt x="16686" y="0"/>
                  <a:pt x="26357" y="9670"/>
                  <a:pt x="26357" y="21600"/>
                </a:cubicBezTo>
              </a:path>
              <a:path w="26357" h="21600" stroke="0" extrusionOk="0">
                <a:moveTo>
                  <a:pt x="0" y="530"/>
                </a:moveTo>
                <a:cubicBezTo>
                  <a:pt x="1561" y="177"/>
                  <a:pt x="3156" y="0"/>
                  <a:pt x="4757" y="0"/>
                </a:cubicBezTo>
                <a:cubicBezTo>
                  <a:pt x="16686" y="0"/>
                  <a:pt x="26357" y="9670"/>
                  <a:pt x="26357" y="21600"/>
                </a:cubicBezTo>
                <a:lnTo>
                  <a:pt x="4757" y="21600"/>
                </a:lnTo>
                <a:close/>
              </a:path>
            </a:pathLst>
          </a:custGeom>
          <a:noFill/>
          <a:ln w="2857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8453" name="Text Box 21"/>
          <p:cNvSpPr txBox="1">
            <a:spLocks noChangeArrowheads="1"/>
          </p:cNvSpPr>
          <p:nvPr/>
        </p:nvSpPr>
        <p:spPr bwMode="auto">
          <a:xfrm>
            <a:off x="5410200" y="2438400"/>
            <a:ext cx="3124200" cy="1735138"/>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200">
                <a:latin typeface="Verdana" panose="020B0604030504040204" pitchFamily="34" charset="0"/>
              </a:rPr>
              <a:t>3. Disproportionate shift in PPF caused by investment in resources suitable for producing certain types of goods – for example, investment from overseas may generate growth in the production of consumer goods as opposed to capital goods – is such investment of long term benefit to a developing country?</a:t>
            </a:r>
          </a:p>
        </p:txBody>
      </p:sp>
      <p:sp>
        <p:nvSpPr>
          <p:cNvPr id="18454" name="Rectangle 22"/>
          <p:cNvSpPr>
            <a:spLocks noChangeArrowheads="1"/>
          </p:cNvSpPr>
          <p:nvPr/>
        </p:nvSpPr>
        <p:spPr bwMode="auto">
          <a:xfrm>
            <a:off x="0" y="1341438"/>
            <a:ext cx="14192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GB" altLang="en-US" sz="1400">
                <a:latin typeface="Verdana" panose="020B0604030504040204" pitchFamily="34" charset="0"/>
              </a:rPr>
              <a:t>Capital Goods</a:t>
            </a:r>
          </a:p>
        </p:txBody>
      </p:sp>
    </p:spTree>
    <p:extLst>
      <p:ext uri="{BB962C8B-B14F-4D97-AF65-F5344CB8AC3E}">
        <p14:creationId xmlns:p14="http://schemas.microsoft.com/office/powerpoint/2010/main" val="39868084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18443"/>
                                        </p:tgtEl>
                                        <p:attrNameLst>
                                          <p:attrName>style.visibility</p:attrName>
                                        </p:attrNameLst>
                                      </p:cBhvr>
                                      <p:to>
                                        <p:strVal val="visible"/>
                                      </p:to>
                                    </p:set>
                                    <p:animEffect transition="in" filter="strips(upRight)">
                                      <p:cBhvr>
                                        <p:cTn id="7" dur="500"/>
                                        <p:tgtEl>
                                          <p:spTgt spid="184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09600" y="1066800"/>
            <a:ext cx="7772400" cy="762000"/>
          </a:xfrm>
        </p:spPr>
        <p:txBody>
          <a:bodyPr/>
          <a:lstStyle/>
          <a:p>
            <a:r>
              <a:rPr lang="en-GB" altLang="en-US" sz="3600"/>
              <a:t>Growth and Production Possibility Frontiers</a:t>
            </a:r>
          </a:p>
        </p:txBody>
      </p:sp>
      <p:sp>
        <p:nvSpPr>
          <p:cNvPr id="19459" name="Line 3"/>
          <p:cNvSpPr>
            <a:spLocks noChangeShapeType="1"/>
          </p:cNvSpPr>
          <p:nvPr/>
        </p:nvSpPr>
        <p:spPr bwMode="auto">
          <a:xfrm>
            <a:off x="1219200" y="2133600"/>
            <a:ext cx="0" cy="35052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0" name="Line 4"/>
          <p:cNvSpPr>
            <a:spLocks noChangeShapeType="1"/>
          </p:cNvSpPr>
          <p:nvPr/>
        </p:nvSpPr>
        <p:spPr bwMode="auto">
          <a:xfrm>
            <a:off x="1219200" y="5638800"/>
            <a:ext cx="54864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1" name="Arc 5"/>
          <p:cNvSpPr>
            <a:spLocks/>
          </p:cNvSpPr>
          <p:nvPr/>
        </p:nvSpPr>
        <p:spPr bwMode="auto">
          <a:xfrm>
            <a:off x="685800" y="2860675"/>
            <a:ext cx="3541713" cy="3238500"/>
          </a:xfrm>
          <a:custGeom>
            <a:avLst/>
            <a:gdLst>
              <a:gd name="G0" fmla="+- 0 0 0"/>
              <a:gd name="G1" fmla="+- 21354 0 0"/>
              <a:gd name="G2" fmla="+- 21600 0 0"/>
              <a:gd name="T0" fmla="*/ 3251 w 21361"/>
              <a:gd name="T1" fmla="*/ 0 h 21354"/>
              <a:gd name="T2" fmla="*/ 21361 w 21361"/>
              <a:gd name="T3" fmla="*/ 18148 h 21354"/>
              <a:gd name="T4" fmla="*/ 0 w 21361"/>
              <a:gd name="T5" fmla="*/ 21354 h 21354"/>
            </a:gdLst>
            <a:ahLst/>
            <a:cxnLst>
              <a:cxn ang="0">
                <a:pos x="T0" y="T1"/>
              </a:cxn>
              <a:cxn ang="0">
                <a:pos x="T2" y="T3"/>
              </a:cxn>
              <a:cxn ang="0">
                <a:pos x="T4" y="T5"/>
              </a:cxn>
            </a:cxnLst>
            <a:rect l="0" t="0" r="r" b="b"/>
            <a:pathLst>
              <a:path w="21361" h="21354" fill="none" extrusionOk="0">
                <a:moveTo>
                  <a:pt x="3250" y="0"/>
                </a:moveTo>
                <a:cubicBezTo>
                  <a:pt x="12613" y="1425"/>
                  <a:pt x="19955" y="8782"/>
                  <a:pt x="21360" y="18148"/>
                </a:cubicBezTo>
              </a:path>
              <a:path w="21361" h="21354" stroke="0" extrusionOk="0">
                <a:moveTo>
                  <a:pt x="3250" y="0"/>
                </a:moveTo>
                <a:cubicBezTo>
                  <a:pt x="12613" y="1425"/>
                  <a:pt x="19955" y="8782"/>
                  <a:pt x="21360" y="18148"/>
                </a:cubicBezTo>
                <a:lnTo>
                  <a:pt x="0" y="21354"/>
                </a:lnTo>
                <a:close/>
              </a:path>
            </a:pathLst>
          </a:custGeom>
          <a:noFill/>
          <a:ln w="2857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2" name="Text Box 6"/>
          <p:cNvSpPr txBox="1">
            <a:spLocks noChangeArrowheads="1"/>
          </p:cNvSpPr>
          <p:nvPr/>
        </p:nvSpPr>
        <p:spPr bwMode="auto">
          <a:xfrm>
            <a:off x="3429000" y="5638800"/>
            <a:ext cx="53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400">
                <a:latin typeface="Verdana" panose="020B0604030504040204" pitchFamily="34" charset="0"/>
              </a:rPr>
              <a:t>C2</a:t>
            </a:r>
          </a:p>
        </p:txBody>
      </p:sp>
      <p:sp>
        <p:nvSpPr>
          <p:cNvPr id="19463" name="Rectangle 7"/>
          <p:cNvSpPr>
            <a:spLocks noChangeArrowheads="1"/>
          </p:cNvSpPr>
          <p:nvPr/>
        </p:nvSpPr>
        <p:spPr bwMode="auto">
          <a:xfrm>
            <a:off x="6096000" y="5813425"/>
            <a:ext cx="17081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GB" altLang="en-US" sz="1400">
                <a:latin typeface="Verdana" panose="020B0604030504040204" pitchFamily="34" charset="0"/>
              </a:rPr>
              <a:t>Consumer Goods</a:t>
            </a:r>
          </a:p>
        </p:txBody>
      </p:sp>
      <p:sp>
        <p:nvSpPr>
          <p:cNvPr id="19464" name="Text Box 8"/>
          <p:cNvSpPr txBox="1">
            <a:spLocks noChangeArrowheads="1"/>
          </p:cNvSpPr>
          <p:nvPr/>
        </p:nvSpPr>
        <p:spPr bwMode="auto">
          <a:xfrm>
            <a:off x="3429000" y="3505200"/>
            <a:ext cx="457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a:latin typeface="Verdana" panose="020B0604030504040204" pitchFamily="34" charset="0"/>
              </a:rPr>
              <a:t>A</a:t>
            </a:r>
          </a:p>
        </p:txBody>
      </p:sp>
      <p:sp>
        <p:nvSpPr>
          <p:cNvPr id="19465" name="Oval 9"/>
          <p:cNvSpPr>
            <a:spLocks noChangeArrowheads="1"/>
          </p:cNvSpPr>
          <p:nvPr/>
        </p:nvSpPr>
        <p:spPr bwMode="auto">
          <a:xfrm>
            <a:off x="3352800" y="2971800"/>
            <a:ext cx="228600" cy="2286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6" name="Text Box 10"/>
          <p:cNvSpPr txBox="1">
            <a:spLocks noChangeArrowheads="1"/>
          </p:cNvSpPr>
          <p:nvPr/>
        </p:nvSpPr>
        <p:spPr bwMode="auto">
          <a:xfrm>
            <a:off x="3581400" y="2743200"/>
            <a:ext cx="38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2000">
                <a:latin typeface="Verdana" panose="020B0604030504040204" pitchFamily="34" charset="0"/>
              </a:rPr>
              <a:t>B</a:t>
            </a:r>
          </a:p>
        </p:txBody>
      </p:sp>
      <p:sp>
        <p:nvSpPr>
          <p:cNvPr id="19467" name="Line 11"/>
          <p:cNvSpPr>
            <a:spLocks noChangeShapeType="1"/>
          </p:cNvSpPr>
          <p:nvPr/>
        </p:nvSpPr>
        <p:spPr bwMode="auto">
          <a:xfrm flipV="1">
            <a:off x="3352800" y="3200400"/>
            <a:ext cx="76200" cy="53340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8" name="Line 12"/>
          <p:cNvSpPr>
            <a:spLocks noChangeShapeType="1"/>
          </p:cNvSpPr>
          <p:nvPr/>
        </p:nvSpPr>
        <p:spPr bwMode="auto">
          <a:xfrm flipH="1">
            <a:off x="1219200" y="3048000"/>
            <a:ext cx="21336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69" name="Line 13"/>
          <p:cNvSpPr>
            <a:spLocks noChangeShapeType="1"/>
          </p:cNvSpPr>
          <p:nvPr/>
        </p:nvSpPr>
        <p:spPr bwMode="auto">
          <a:xfrm>
            <a:off x="3505200" y="3200400"/>
            <a:ext cx="0" cy="24384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0" name="Rectangle 14"/>
          <p:cNvSpPr>
            <a:spLocks noChangeArrowheads="1"/>
          </p:cNvSpPr>
          <p:nvPr/>
        </p:nvSpPr>
        <p:spPr bwMode="auto">
          <a:xfrm>
            <a:off x="762000" y="2890838"/>
            <a:ext cx="4206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GB" altLang="en-US" sz="1400">
                <a:latin typeface="Verdana" panose="020B0604030504040204" pitchFamily="34" charset="0"/>
              </a:rPr>
              <a:t>K2</a:t>
            </a:r>
          </a:p>
        </p:txBody>
      </p:sp>
      <p:sp>
        <p:nvSpPr>
          <p:cNvPr id="19471" name="Line 15"/>
          <p:cNvSpPr>
            <a:spLocks noChangeShapeType="1"/>
          </p:cNvSpPr>
          <p:nvPr/>
        </p:nvSpPr>
        <p:spPr bwMode="auto">
          <a:xfrm flipH="1">
            <a:off x="1219200" y="3810000"/>
            <a:ext cx="2057400"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2" name="Line 16"/>
          <p:cNvSpPr>
            <a:spLocks noChangeShapeType="1"/>
          </p:cNvSpPr>
          <p:nvPr/>
        </p:nvSpPr>
        <p:spPr bwMode="auto">
          <a:xfrm>
            <a:off x="3276600" y="3810000"/>
            <a:ext cx="0" cy="190500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473" name="Oval 17"/>
          <p:cNvSpPr>
            <a:spLocks noChangeArrowheads="1"/>
          </p:cNvSpPr>
          <p:nvPr/>
        </p:nvSpPr>
        <p:spPr bwMode="auto">
          <a:xfrm>
            <a:off x="3200400" y="3733800"/>
            <a:ext cx="228600" cy="228600"/>
          </a:xfrm>
          <a:prstGeom prst="ellipse">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4" name="Rectangle 18"/>
          <p:cNvSpPr>
            <a:spLocks noChangeArrowheads="1"/>
          </p:cNvSpPr>
          <p:nvPr/>
        </p:nvSpPr>
        <p:spPr bwMode="auto">
          <a:xfrm>
            <a:off x="762000" y="3652838"/>
            <a:ext cx="4206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GB" altLang="en-US" sz="1400">
                <a:latin typeface="Verdana" panose="020B0604030504040204" pitchFamily="34" charset="0"/>
              </a:rPr>
              <a:t>K1</a:t>
            </a:r>
          </a:p>
        </p:txBody>
      </p:sp>
      <p:sp>
        <p:nvSpPr>
          <p:cNvPr id="19475" name="Rectangle 19"/>
          <p:cNvSpPr>
            <a:spLocks noChangeArrowheads="1"/>
          </p:cNvSpPr>
          <p:nvPr/>
        </p:nvSpPr>
        <p:spPr bwMode="auto">
          <a:xfrm>
            <a:off x="3124200" y="5634038"/>
            <a:ext cx="4206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1400">
                <a:latin typeface="Verdana" panose="020B0604030504040204" pitchFamily="34" charset="0"/>
              </a:rPr>
              <a:t>C1</a:t>
            </a:r>
          </a:p>
        </p:txBody>
      </p:sp>
      <p:sp>
        <p:nvSpPr>
          <p:cNvPr id="19476" name="Rectangle 20"/>
          <p:cNvSpPr>
            <a:spLocks noChangeArrowheads="1"/>
          </p:cNvSpPr>
          <p:nvPr/>
        </p:nvSpPr>
        <p:spPr bwMode="auto">
          <a:xfrm>
            <a:off x="304800" y="1722438"/>
            <a:ext cx="14192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50000"/>
              </a:spcBef>
            </a:pPr>
            <a:r>
              <a:rPr lang="en-GB" altLang="en-US" sz="1400">
                <a:latin typeface="Verdana" panose="020B0604030504040204" pitchFamily="34" charset="0"/>
              </a:rPr>
              <a:t>Capital Goods</a:t>
            </a:r>
          </a:p>
        </p:txBody>
      </p:sp>
      <p:sp>
        <p:nvSpPr>
          <p:cNvPr id="19477" name="Arc 21"/>
          <p:cNvSpPr>
            <a:spLocks/>
          </p:cNvSpPr>
          <p:nvPr/>
        </p:nvSpPr>
        <p:spPr bwMode="auto">
          <a:xfrm>
            <a:off x="762000" y="2135188"/>
            <a:ext cx="3733800" cy="3530600"/>
          </a:xfrm>
          <a:custGeom>
            <a:avLst/>
            <a:gdLst>
              <a:gd name="G0" fmla="+- 0 0 0"/>
              <a:gd name="G1" fmla="+- 21417 0 0"/>
              <a:gd name="G2" fmla="+- 21600 0 0"/>
              <a:gd name="T0" fmla="*/ 2808 w 21600"/>
              <a:gd name="T1" fmla="*/ 0 h 23284"/>
              <a:gd name="T2" fmla="*/ 21519 w 21600"/>
              <a:gd name="T3" fmla="*/ 23284 h 23284"/>
              <a:gd name="T4" fmla="*/ 0 w 21600"/>
              <a:gd name="T5" fmla="*/ 21417 h 23284"/>
            </a:gdLst>
            <a:ahLst/>
            <a:cxnLst>
              <a:cxn ang="0">
                <a:pos x="T0" y="T1"/>
              </a:cxn>
              <a:cxn ang="0">
                <a:pos x="T2" y="T3"/>
              </a:cxn>
              <a:cxn ang="0">
                <a:pos x="T4" y="T5"/>
              </a:cxn>
            </a:cxnLst>
            <a:rect l="0" t="0" r="r" b="b"/>
            <a:pathLst>
              <a:path w="21600" h="23284" fill="none" extrusionOk="0">
                <a:moveTo>
                  <a:pt x="2807" y="0"/>
                </a:moveTo>
                <a:cubicBezTo>
                  <a:pt x="13559" y="1409"/>
                  <a:pt x="21600" y="10573"/>
                  <a:pt x="21600" y="21417"/>
                </a:cubicBezTo>
                <a:cubicBezTo>
                  <a:pt x="21600" y="22040"/>
                  <a:pt x="21573" y="22663"/>
                  <a:pt x="21519" y="23284"/>
                </a:cubicBezTo>
              </a:path>
              <a:path w="21600" h="23284" stroke="0" extrusionOk="0">
                <a:moveTo>
                  <a:pt x="2807" y="0"/>
                </a:moveTo>
                <a:cubicBezTo>
                  <a:pt x="13559" y="1409"/>
                  <a:pt x="21600" y="10573"/>
                  <a:pt x="21600" y="21417"/>
                </a:cubicBezTo>
                <a:cubicBezTo>
                  <a:pt x="21600" y="22040"/>
                  <a:pt x="21573" y="22663"/>
                  <a:pt x="21519" y="23284"/>
                </a:cubicBezTo>
                <a:lnTo>
                  <a:pt x="0" y="21417"/>
                </a:lnTo>
                <a:close/>
              </a:path>
            </a:pathLst>
          </a:custGeom>
          <a:noFill/>
          <a:ln w="28575">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78" name="Text Box 22"/>
          <p:cNvSpPr txBox="1">
            <a:spLocks noChangeArrowheads="1"/>
          </p:cNvSpPr>
          <p:nvPr/>
        </p:nvSpPr>
        <p:spPr bwMode="auto">
          <a:xfrm>
            <a:off x="5029200" y="2590800"/>
            <a:ext cx="3200400" cy="1552575"/>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200">
                <a:latin typeface="Verdana" panose="020B0604030504040204" pitchFamily="34" charset="0"/>
              </a:rPr>
              <a:t>4. Disproportionate shift in PPF as a result of investment in resources that favour generation of capital goods – may not initially seem to have major impact on the standard of living of the country but may have long term benefits in enabling more sustainable long term growth.</a:t>
            </a:r>
          </a:p>
        </p:txBody>
      </p:sp>
    </p:spTree>
    <p:extLst>
      <p:ext uri="{BB962C8B-B14F-4D97-AF65-F5344CB8AC3E}">
        <p14:creationId xmlns:p14="http://schemas.microsoft.com/office/powerpoint/2010/main" val="33598930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19467"/>
                                        </p:tgtEl>
                                        <p:attrNameLst>
                                          <p:attrName>style.visibility</p:attrName>
                                        </p:attrNameLst>
                                      </p:cBhvr>
                                      <p:to>
                                        <p:strVal val="visible"/>
                                      </p:to>
                                    </p:set>
                                    <p:animEffect transition="in" filter="strips(upRight)">
                                      <p:cBhvr>
                                        <p:cTn id="7" dur="500"/>
                                        <p:tgtEl>
                                          <p:spTgt spid="194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21770" y="1143000"/>
            <a:ext cx="9122229" cy="5715000"/>
          </a:xfrm>
        </p:spPr>
        <p:txBody>
          <a:bodyPr/>
          <a:lstStyle/>
          <a:p>
            <a:pPr eaLnBrk="1" hangingPunct="1">
              <a:lnSpc>
                <a:spcPct val="90000"/>
              </a:lnSpc>
              <a:spcBef>
                <a:spcPts val="0"/>
              </a:spcBef>
            </a:pPr>
            <a:r>
              <a:rPr lang="en-US" altLang="en-US" sz="4400" b="1" dirty="0" smtClean="0">
                <a:solidFill>
                  <a:schemeClr val="bg1"/>
                </a:solidFill>
                <a:effectLst>
                  <a:outerShdw blurRad="38100" dist="38100" dir="2700000" algn="tl">
                    <a:srgbClr val="000000">
                      <a:alpha val="43137"/>
                    </a:srgbClr>
                  </a:outerShdw>
                </a:effectLst>
              </a:rPr>
              <a:t>1700s – WWII: agrarian to a </a:t>
            </a:r>
            <a:r>
              <a:rPr lang="en-US" altLang="en-US" sz="4400" b="1" dirty="0" smtClean="0">
                <a:solidFill>
                  <a:schemeClr val="bg1"/>
                </a:solidFill>
                <a:effectLst>
                  <a:outerShdw blurRad="38100" dist="38100" dir="2700000" algn="tl">
                    <a:srgbClr val="000000">
                      <a:alpha val="43137"/>
                    </a:srgbClr>
                  </a:outerShdw>
                </a:effectLst>
              </a:rPr>
              <a:t>manufacturing </a:t>
            </a:r>
            <a:r>
              <a:rPr lang="en-US" altLang="en-US" sz="4400" b="1" dirty="0" smtClean="0">
                <a:solidFill>
                  <a:schemeClr val="bg1"/>
                </a:solidFill>
                <a:effectLst>
                  <a:outerShdw blurRad="38100" dist="38100" dir="2700000" algn="tl">
                    <a:srgbClr val="000000">
                      <a:alpha val="43137"/>
                    </a:srgbClr>
                  </a:outerShdw>
                </a:effectLst>
              </a:rPr>
              <a:t>economy</a:t>
            </a:r>
          </a:p>
          <a:p>
            <a:pPr eaLnBrk="1" hangingPunct="1">
              <a:lnSpc>
                <a:spcPct val="90000"/>
              </a:lnSpc>
              <a:spcBef>
                <a:spcPts val="0"/>
              </a:spcBef>
            </a:pPr>
            <a:r>
              <a:rPr lang="en-US" altLang="en-US" sz="4400" b="1" dirty="0" smtClean="0">
                <a:solidFill>
                  <a:schemeClr val="bg1"/>
                </a:solidFill>
                <a:effectLst>
                  <a:outerShdw blurRad="38100" dist="38100" dir="2700000" algn="tl">
                    <a:srgbClr val="000000">
                      <a:alpha val="43137"/>
                    </a:srgbClr>
                  </a:outerShdw>
                </a:effectLst>
              </a:rPr>
              <a:t>WWII – present: manufacturing to a service economy </a:t>
            </a:r>
          </a:p>
          <a:p>
            <a:pPr eaLnBrk="1" hangingPunct="1">
              <a:lnSpc>
                <a:spcPct val="90000"/>
              </a:lnSpc>
              <a:spcBef>
                <a:spcPts val="0"/>
              </a:spcBef>
            </a:pPr>
            <a:r>
              <a:rPr lang="en-US" altLang="en-US" sz="4400" b="1" dirty="0" smtClean="0">
                <a:solidFill>
                  <a:schemeClr val="bg1"/>
                </a:solidFill>
                <a:effectLst>
                  <a:outerShdw blurRad="38100" dist="38100" dir="2700000" algn="tl">
                    <a:srgbClr val="000000">
                      <a:alpha val="43137"/>
                    </a:srgbClr>
                  </a:outerShdw>
                </a:effectLst>
              </a:rPr>
              <a:t>Change in consumer demands as income increase combined with technological change increased productivity in the agricultural sector spurred on by competition</a:t>
            </a:r>
          </a:p>
          <a:p>
            <a:pPr lvl="1" eaLnBrk="1" hangingPunct="1">
              <a:lnSpc>
                <a:spcPct val="90000"/>
              </a:lnSpc>
            </a:pPr>
            <a:endParaRPr lang="en-US" altLang="en-US" sz="2400" dirty="0" smtClean="0"/>
          </a:p>
        </p:txBody>
      </p:sp>
      <p:sp>
        <p:nvSpPr>
          <p:cNvPr id="2" name="Rectangle 1"/>
          <p:cNvSpPr/>
          <p:nvPr/>
        </p:nvSpPr>
        <p:spPr>
          <a:xfrm>
            <a:off x="113211" y="76200"/>
            <a:ext cx="8954589" cy="1219200"/>
          </a:xfrm>
          <a:prstGeom prst="rect">
            <a:avLst/>
          </a:prstGeom>
          <a:noFill/>
        </p:spPr>
        <p:txBody>
          <a:bodyPr wrap="none" lIns="91440" tIns="45720" rIns="91440" bIns="45720">
            <a:prstTxWarp prst="textPlain">
              <a:avLst/>
            </a:prstTxWarp>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altLang="en-US" sz="5400" b="1" i="1" cap="none" spc="0" dirty="0" smtClean="0">
                <a:ln/>
                <a:effectLst/>
                <a:latin typeface="Arial Black" panose="020B0A04020102020204" pitchFamily="34" charset="0"/>
              </a:rPr>
              <a:t>Issue: An Economy </a:t>
            </a:r>
            <a:r>
              <a:rPr lang="en-US" altLang="en-US" sz="5400" b="1" i="1" cap="none" spc="0" dirty="0" smtClean="0">
                <a:ln/>
                <a:effectLst/>
                <a:latin typeface="Arial Black" panose="020B0A04020102020204" pitchFamily="34" charset="0"/>
              </a:rPr>
              <a:t>is Always in Transition</a:t>
            </a:r>
            <a:endParaRPr lang="en-US" sz="5400" b="1" i="1" cap="none" spc="0" dirty="0">
              <a:ln/>
              <a:effectLst/>
              <a:latin typeface="Arial Black" panose="020B0A040201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741404"/>
            <a:ext cx="8686800" cy="1107996"/>
          </a:xfrm>
        </p:spPr>
        <p:txBody>
          <a:bodyPr wrap="square">
            <a:spAutoFit/>
          </a:bodyPr>
          <a:lstStyle/>
          <a:p>
            <a:r>
              <a:rPr lang="en-GB" altLang="en-US" sz="6600" dirty="0">
                <a:solidFill>
                  <a:srgbClr val="333333"/>
                </a:solidFill>
                <a:latin typeface="Arial Black" panose="020B0A04020102020204" pitchFamily="34" charset="0"/>
              </a:rPr>
              <a:t>Economic Growth</a:t>
            </a:r>
          </a:p>
        </p:txBody>
      </p:sp>
      <p:pic>
        <p:nvPicPr>
          <p:cNvPr id="3079" name="Picture 7" descr="C:\Documents and Settings\cmfkw\Desktop\ppt\eg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075" y="1962150"/>
            <a:ext cx="8961438" cy="4057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7989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21770" y="76200"/>
            <a:ext cx="9122229" cy="5715000"/>
          </a:xfrm>
        </p:spPr>
        <p:txBody>
          <a:bodyPr/>
          <a:lstStyle/>
          <a:p>
            <a:pPr eaLnBrk="1" hangingPunct="1">
              <a:lnSpc>
                <a:spcPct val="90000"/>
              </a:lnSpc>
              <a:spcBef>
                <a:spcPts val="0"/>
              </a:spcBef>
            </a:pPr>
            <a:r>
              <a:rPr lang="en-US" altLang="en-US" sz="44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Resources </a:t>
            </a:r>
            <a:r>
              <a:rPr lang="en-US" altLang="en-US" sz="44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shifted from agricultural uses to manufacturing </a:t>
            </a:r>
            <a:r>
              <a:rPr lang="en-US" altLang="en-US" sz="44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sector</a:t>
            </a:r>
          </a:p>
          <a:p>
            <a:pPr eaLnBrk="1" hangingPunct="1">
              <a:lnSpc>
                <a:spcPct val="90000"/>
              </a:lnSpc>
              <a:spcBef>
                <a:spcPts val="0"/>
              </a:spcBef>
            </a:pPr>
            <a:r>
              <a:rPr lang="en-US" altLang="en-US" sz="4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Changes in consumer demands and technological change in the informational sector, have led competitive markets to move from manufacturing goods to producing services. </a:t>
            </a:r>
            <a:endParaRPr lang="en-US" altLang="en-US" sz="44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1" eaLnBrk="1" hangingPunct="1">
              <a:lnSpc>
                <a:spcPct val="90000"/>
              </a:lnSpc>
            </a:pPr>
            <a:endParaRPr lang="en-US" altLang="en-US" sz="2400" dirty="0" smtClean="0"/>
          </a:p>
        </p:txBody>
      </p:sp>
    </p:spTree>
    <p:extLst>
      <p:ext uri="{BB962C8B-B14F-4D97-AF65-F5344CB8AC3E}">
        <p14:creationId xmlns:p14="http://schemas.microsoft.com/office/powerpoint/2010/main" val="38652823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76200" y="76200"/>
            <a:ext cx="9067800" cy="6172200"/>
          </a:xfrm>
        </p:spPr>
        <p:txBody>
          <a:bodyPr/>
          <a:lstStyle/>
          <a:p>
            <a:pPr eaLnBrk="1" hangingPunct="1">
              <a:spcBef>
                <a:spcPts val="0"/>
              </a:spcBef>
            </a:pPr>
            <a:r>
              <a:rPr lang="en-US" altLang="en-US" sz="44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Resources </a:t>
            </a:r>
            <a:r>
              <a:rPr lang="en-US" altLang="en-US" sz="44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are shifting from manufacturing industries to service </a:t>
            </a:r>
            <a:r>
              <a:rPr lang="en-US" altLang="en-US" sz="44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sectors</a:t>
            </a:r>
            <a:endParaRPr lang="en-US" altLang="en-US" sz="44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eaLnBrk="1" hangingPunct="1">
              <a:spcBef>
                <a:spcPts val="0"/>
              </a:spcBef>
            </a:pPr>
            <a:r>
              <a:rPr lang="en-US" altLang="en-US" sz="44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Market or laissez-faire versus command or planned economy</a:t>
            </a:r>
          </a:p>
          <a:p>
            <a:pPr eaLnBrk="1" hangingPunct="1">
              <a:spcBef>
                <a:spcPts val="0"/>
              </a:spcBef>
            </a:pPr>
            <a:r>
              <a:rPr lang="en-US" altLang="en-US" sz="44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Capitalism and socialism and the mixed economy</a:t>
            </a:r>
          </a:p>
          <a:p>
            <a:pPr lvl="1" eaLnBrk="1" hangingPunct="1">
              <a:spcBef>
                <a:spcPts val="0"/>
              </a:spcBef>
            </a:pPr>
            <a:endParaRPr lang="en-US" altLang="en-US" sz="4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0" y="1066800"/>
            <a:ext cx="9144000" cy="4114800"/>
          </a:xfrm>
        </p:spPr>
        <p:txBody>
          <a:bodyPr/>
          <a:lstStyle/>
          <a:p>
            <a:pPr eaLnBrk="1" hangingPunct="1">
              <a:spcBef>
                <a:spcPts val="0"/>
              </a:spcBef>
            </a:pPr>
            <a:r>
              <a:rPr lang="en-US" altLang="en-US" sz="4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Increased number of </a:t>
            </a:r>
            <a:r>
              <a:rPr lang="en-US" altLang="en-US" sz="4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resources</a:t>
            </a:r>
          </a:p>
          <a:p>
            <a:pPr lvl="1" eaLnBrk="1" hangingPunct="1">
              <a:spcBef>
                <a:spcPts val="0"/>
              </a:spcBef>
            </a:pPr>
            <a:r>
              <a:rPr lang="en-US" altLang="en-US" sz="4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Investment</a:t>
            </a:r>
            <a:endParaRPr lang="en-US" altLang="en-US" sz="4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1" eaLnBrk="1" hangingPunct="1">
              <a:spcBef>
                <a:spcPts val="0"/>
              </a:spcBef>
            </a:pPr>
            <a:r>
              <a:rPr lang="en-US" altLang="en-US" sz="4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Growth in Labor Force</a:t>
            </a:r>
          </a:p>
          <a:p>
            <a:pPr eaLnBrk="1" hangingPunct="1">
              <a:spcBef>
                <a:spcPts val="0"/>
              </a:spcBef>
            </a:pPr>
            <a:r>
              <a:rPr lang="en-US" altLang="en-US" sz="4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Increased productivity of resources:</a:t>
            </a:r>
          </a:p>
          <a:p>
            <a:pPr lvl="1" eaLnBrk="1" hangingPunct="1">
              <a:spcBef>
                <a:spcPts val="0"/>
              </a:spcBef>
            </a:pPr>
            <a:r>
              <a:rPr lang="en-US" altLang="en-US" sz="4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Work Ethic</a:t>
            </a:r>
          </a:p>
          <a:p>
            <a:pPr lvl="1" eaLnBrk="1" hangingPunct="1">
              <a:spcBef>
                <a:spcPts val="0"/>
              </a:spcBef>
            </a:pPr>
            <a:r>
              <a:rPr lang="en-US" altLang="en-US" sz="4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Technology</a:t>
            </a:r>
          </a:p>
          <a:p>
            <a:pPr lvl="1" eaLnBrk="1" hangingPunct="1">
              <a:spcBef>
                <a:spcPts val="0"/>
              </a:spcBef>
            </a:pPr>
            <a:r>
              <a:rPr lang="en-US" altLang="en-US" sz="4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Education</a:t>
            </a:r>
          </a:p>
          <a:p>
            <a:pPr lvl="1" eaLnBrk="1" hangingPunct="1">
              <a:spcBef>
                <a:spcPts val="0"/>
              </a:spcBef>
            </a:pPr>
            <a:r>
              <a:rPr lang="en-US" altLang="en-US" sz="4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Risk-taking and </a:t>
            </a:r>
            <a:r>
              <a:rPr lang="en-US" altLang="en-US" sz="4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innovation</a:t>
            </a:r>
            <a:endParaRPr lang="en-US" altLang="en-US" sz="40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Rectangle 1"/>
          <p:cNvSpPr/>
          <p:nvPr/>
        </p:nvSpPr>
        <p:spPr>
          <a:xfrm>
            <a:off x="411989" y="143470"/>
            <a:ext cx="8167621" cy="923330"/>
          </a:xfrm>
          <a:prstGeom prst="rect">
            <a:avLst/>
          </a:prstGeom>
          <a:noFill/>
        </p:spPr>
        <p:txBody>
          <a:bodyPr wrap="none" lIns="91440" tIns="45720" rIns="91440" bIns="45720">
            <a:prstTxWarp prst="textPlain">
              <a:avLst/>
            </a:prstTxWarp>
            <a:spAutoFit/>
          </a:bodyPr>
          <a:lstStyle/>
          <a:p>
            <a:pPr algn="ctr"/>
            <a:r>
              <a:rPr lang="en-US" altLang="en-US" sz="5400" b="0" i="1" cap="none" spc="0" dirty="0" smtClean="0">
                <a:ln w="0"/>
                <a:gradFill>
                  <a:gsLst>
                    <a:gs pos="21000">
                      <a:srgbClr val="C00000"/>
                    </a:gs>
                    <a:gs pos="88000">
                      <a:srgbClr val="C5C7CA"/>
                    </a:gs>
                  </a:gsLst>
                  <a:lin ang="5400000"/>
                </a:gradFill>
                <a:effectLst>
                  <a:outerShdw blurRad="38100" dist="38100" dir="2700000" algn="tl">
                    <a:srgbClr val="000000">
                      <a:alpha val="43137"/>
                    </a:srgbClr>
                  </a:outerShdw>
                </a:effectLst>
                <a:latin typeface="Arial Black" panose="020B0A04020102020204" pitchFamily="34" charset="0"/>
              </a:rPr>
              <a:t>Causes of Economic Growth</a:t>
            </a:r>
            <a:endParaRPr lang="en-US" sz="5400" b="0" i="1" cap="none" spc="0" dirty="0">
              <a:ln w="0"/>
              <a:gradFill>
                <a:gsLst>
                  <a:gs pos="21000">
                    <a:srgbClr val="C00000"/>
                  </a:gs>
                  <a:gs pos="88000">
                    <a:srgbClr val="C5C7CA"/>
                  </a:gs>
                </a:gsLst>
                <a:lin ang="5400000"/>
              </a:gradFill>
              <a:effectLst>
                <a:outerShdw blurRad="38100" dist="38100" dir="2700000" algn="tl">
                  <a:srgbClr val="000000">
                    <a:alpha val="43137"/>
                  </a:srgbClr>
                </a:outerShdw>
              </a:effectLst>
              <a:latin typeface="Arial Black" panose="020B0A040201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4354" y="228600"/>
            <a:ext cx="9148354" cy="5943600"/>
          </a:xfrm>
        </p:spPr>
        <p:txBody>
          <a:bodyPr/>
          <a:lstStyle/>
          <a:p>
            <a:pPr eaLnBrk="1" hangingPunct="1">
              <a:lnSpc>
                <a:spcPct val="90000"/>
              </a:lnSpc>
            </a:pPr>
            <a:r>
              <a:rPr lang="en-US" altLang="en-US" sz="44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Social </a:t>
            </a:r>
            <a:r>
              <a:rPr lang="en-US" altLang="en-US" sz="44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system that allows the efficient use of resources and promotes productivity</a:t>
            </a:r>
          </a:p>
          <a:p>
            <a:pPr lvl="1" eaLnBrk="1" hangingPunct="1">
              <a:lnSpc>
                <a:spcPct val="90000"/>
              </a:lnSpc>
            </a:pPr>
            <a:r>
              <a:rPr lang="en-US" altLang="en-US" sz="44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Market system and self-interest</a:t>
            </a:r>
          </a:p>
          <a:p>
            <a:pPr lvl="1" eaLnBrk="1" hangingPunct="1">
              <a:lnSpc>
                <a:spcPct val="90000"/>
              </a:lnSpc>
            </a:pPr>
            <a:r>
              <a:rPr lang="en-US" altLang="en-US" sz="44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Laws, property rights, and public order</a:t>
            </a:r>
          </a:p>
          <a:p>
            <a:pPr lvl="1" eaLnBrk="1" hangingPunct="1">
              <a:lnSpc>
                <a:spcPct val="90000"/>
              </a:lnSpc>
            </a:pPr>
            <a:r>
              <a:rPr lang="en-US" altLang="en-US" sz="44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Political and economic freedom</a:t>
            </a:r>
          </a:p>
        </p:txBody>
      </p:sp>
    </p:spTree>
    <p:extLst>
      <p:ext uri="{BB962C8B-B14F-4D97-AF65-F5344CB8AC3E}">
        <p14:creationId xmlns:p14="http://schemas.microsoft.com/office/powerpoint/2010/main" val="24076214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269875" y="682625"/>
            <a:ext cx="8610600" cy="701675"/>
          </a:xfrm>
        </p:spPr>
        <p:txBody>
          <a:bodyPr/>
          <a:lstStyle/>
          <a:p>
            <a:pPr eaLnBrk="1" hangingPunct="1"/>
            <a:r>
              <a:rPr lang="en-US" altLang="en-US" smtClean="0"/>
              <a:t>Production possibilities curve</a:t>
            </a:r>
          </a:p>
        </p:txBody>
      </p:sp>
      <p:sp>
        <p:nvSpPr>
          <p:cNvPr id="1029" name="Text Box 3"/>
          <p:cNvSpPr txBox="1">
            <a:spLocks noChangeArrowheads="1"/>
          </p:cNvSpPr>
          <p:nvPr/>
        </p:nvSpPr>
        <p:spPr bwMode="auto">
          <a:xfrm>
            <a:off x="365125" y="227013"/>
            <a:ext cx="920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000" b="1" i="1">
              <a:latin typeface="Arial" panose="020B0604020202020204" pitchFamily="34" charset="0"/>
            </a:endParaRPr>
          </a:p>
        </p:txBody>
      </p:sp>
      <p:sp>
        <p:nvSpPr>
          <p:cNvPr id="1030" name="Text Box 4"/>
          <p:cNvSpPr txBox="1">
            <a:spLocks noChangeArrowheads="1"/>
          </p:cNvSpPr>
          <p:nvPr/>
        </p:nvSpPr>
        <p:spPr bwMode="auto">
          <a:xfrm>
            <a:off x="1482725" y="1700213"/>
            <a:ext cx="26209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800">
                <a:latin typeface="Arial" panose="020B0604020202020204" pitchFamily="34" charset="0"/>
              </a:rPr>
              <a:t>Possible combinations of computers and VCRs</a:t>
            </a:r>
          </a:p>
        </p:txBody>
      </p:sp>
      <p:sp>
        <p:nvSpPr>
          <p:cNvPr id="1031" name="Line 5"/>
          <p:cNvSpPr>
            <a:spLocks noChangeShapeType="1"/>
          </p:cNvSpPr>
          <p:nvPr/>
        </p:nvSpPr>
        <p:spPr bwMode="auto">
          <a:xfrm flipV="1">
            <a:off x="1711325" y="4114800"/>
            <a:ext cx="0" cy="1422400"/>
          </a:xfrm>
          <a:prstGeom prst="line">
            <a:avLst/>
          </a:prstGeom>
          <a:noFill/>
          <a:ln w="38100">
            <a:solidFill>
              <a:schemeClr val="accent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2" name="Text Box 6"/>
          <p:cNvSpPr txBox="1">
            <a:spLocks noChangeArrowheads="1"/>
          </p:cNvSpPr>
          <p:nvPr/>
        </p:nvSpPr>
        <p:spPr bwMode="auto">
          <a:xfrm>
            <a:off x="365125" y="227013"/>
            <a:ext cx="920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000" b="1" i="1">
              <a:latin typeface="Arial" panose="020B0604020202020204" pitchFamily="34" charset="0"/>
            </a:endParaRPr>
          </a:p>
        </p:txBody>
      </p:sp>
      <p:sp>
        <p:nvSpPr>
          <p:cNvPr id="1033" name="Text Box 7"/>
          <p:cNvSpPr txBox="1">
            <a:spLocks noChangeArrowheads="1"/>
          </p:cNvSpPr>
          <p:nvPr/>
        </p:nvSpPr>
        <p:spPr bwMode="auto">
          <a:xfrm>
            <a:off x="250825" y="1581150"/>
            <a:ext cx="11684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b="1">
                <a:latin typeface="Arial" panose="020B0604020202020204" pitchFamily="34" charset="0"/>
              </a:rPr>
              <a:t>Computers (mill.)</a:t>
            </a:r>
          </a:p>
        </p:txBody>
      </p:sp>
      <p:sp>
        <p:nvSpPr>
          <p:cNvPr id="1034" name="Line 8"/>
          <p:cNvSpPr>
            <a:spLocks noChangeShapeType="1"/>
          </p:cNvSpPr>
          <p:nvPr/>
        </p:nvSpPr>
        <p:spPr bwMode="auto">
          <a:xfrm flipV="1">
            <a:off x="1216025" y="3149600"/>
            <a:ext cx="0" cy="2387600"/>
          </a:xfrm>
          <a:prstGeom prst="line">
            <a:avLst/>
          </a:prstGeom>
          <a:noFill/>
          <a:ln w="38100">
            <a:solidFill>
              <a:schemeClr val="accent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5" name="Text Box 9"/>
          <p:cNvSpPr txBox="1">
            <a:spLocks noChangeArrowheads="1"/>
          </p:cNvSpPr>
          <p:nvPr/>
        </p:nvSpPr>
        <p:spPr bwMode="auto">
          <a:xfrm>
            <a:off x="365125" y="227013"/>
            <a:ext cx="21796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b="1" i="1">
                <a:latin typeface="Arial" panose="020B0604020202020204" pitchFamily="34" charset="0"/>
              </a:rPr>
              <a:t>Opportunity Cost</a:t>
            </a:r>
          </a:p>
        </p:txBody>
      </p:sp>
      <p:sp>
        <p:nvSpPr>
          <p:cNvPr id="1036" name="Line 10"/>
          <p:cNvSpPr>
            <a:spLocks noChangeShapeType="1"/>
          </p:cNvSpPr>
          <p:nvPr/>
        </p:nvSpPr>
        <p:spPr bwMode="auto">
          <a:xfrm>
            <a:off x="711200" y="4114800"/>
            <a:ext cx="977900" cy="0"/>
          </a:xfrm>
          <a:prstGeom prst="line">
            <a:avLst/>
          </a:prstGeom>
          <a:noFill/>
          <a:ln w="38100">
            <a:solidFill>
              <a:schemeClr val="accent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7" name="Line 11"/>
          <p:cNvSpPr>
            <a:spLocks noChangeShapeType="1"/>
          </p:cNvSpPr>
          <p:nvPr/>
        </p:nvSpPr>
        <p:spPr bwMode="auto">
          <a:xfrm>
            <a:off x="698500" y="3149600"/>
            <a:ext cx="495300" cy="0"/>
          </a:xfrm>
          <a:prstGeom prst="line">
            <a:avLst/>
          </a:prstGeom>
          <a:noFill/>
          <a:ln w="38100">
            <a:solidFill>
              <a:schemeClr val="accent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8" name="Text Box 12"/>
          <p:cNvSpPr txBox="1">
            <a:spLocks noChangeArrowheads="1"/>
          </p:cNvSpPr>
          <p:nvPr/>
        </p:nvSpPr>
        <p:spPr bwMode="auto">
          <a:xfrm>
            <a:off x="717550" y="2373313"/>
            <a:ext cx="354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i="1">
                <a:latin typeface="Arial" panose="020B0604020202020204" pitchFamily="34" charset="0"/>
              </a:rPr>
              <a:t>A</a:t>
            </a:r>
            <a:endParaRPr lang="en-US" altLang="en-US">
              <a:latin typeface="Arial" panose="020B0604020202020204" pitchFamily="34" charset="0"/>
            </a:endParaRPr>
          </a:p>
        </p:txBody>
      </p:sp>
      <p:sp>
        <p:nvSpPr>
          <p:cNvPr id="1039" name="Text Box 13"/>
          <p:cNvSpPr txBox="1">
            <a:spLocks noChangeArrowheads="1"/>
          </p:cNvSpPr>
          <p:nvPr/>
        </p:nvSpPr>
        <p:spPr bwMode="auto">
          <a:xfrm>
            <a:off x="1212850" y="2817813"/>
            <a:ext cx="354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i="1">
                <a:latin typeface="Arial" panose="020B0604020202020204" pitchFamily="34" charset="0"/>
              </a:rPr>
              <a:t>B</a:t>
            </a:r>
            <a:endParaRPr lang="en-US" altLang="en-US">
              <a:latin typeface="Arial" panose="020B0604020202020204" pitchFamily="34" charset="0"/>
            </a:endParaRPr>
          </a:p>
        </p:txBody>
      </p:sp>
      <p:sp>
        <p:nvSpPr>
          <p:cNvPr id="1040" name="Text Box 14"/>
          <p:cNvSpPr txBox="1">
            <a:spLocks noChangeArrowheads="1"/>
          </p:cNvSpPr>
          <p:nvPr/>
        </p:nvSpPr>
        <p:spPr bwMode="auto">
          <a:xfrm>
            <a:off x="1708150" y="3846513"/>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i="1">
                <a:latin typeface="Arial" panose="020B0604020202020204" pitchFamily="34" charset="0"/>
              </a:rPr>
              <a:t>C</a:t>
            </a:r>
            <a:endParaRPr lang="en-US" altLang="en-US">
              <a:latin typeface="Arial" panose="020B0604020202020204" pitchFamily="34" charset="0"/>
            </a:endParaRPr>
          </a:p>
        </p:txBody>
      </p:sp>
      <p:sp>
        <p:nvSpPr>
          <p:cNvPr id="1041" name="Freeform 15"/>
          <p:cNvSpPr>
            <a:spLocks/>
          </p:cNvSpPr>
          <p:nvPr/>
        </p:nvSpPr>
        <p:spPr bwMode="auto">
          <a:xfrm>
            <a:off x="711200" y="2679700"/>
            <a:ext cx="1511300" cy="2870200"/>
          </a:xfrm>
          <a:custGeom>
            <a:avLst/>
            <a:gdLst>
              <a:gd name="T0" fmla="*/ 0 w 952"/>
              <a:gd name="T1" fmla="*/ 0 h 1808"/>
              <a:gd name="T2" fmla="*/ 320 w 952"/>
              <a:gd name="T3" fmla="*/ 296 h 1808"/>
              <a:gd name="T4" fmla="*/ 632 w 952"/>
              <a:gd name="T5" fmla="*/ 904 h 1808"/>
              <a:gd name="T6" fmla="*/ 952 w 952"/>
              <a:gd name="T7" fmla="*/ 1808 h 1808"/>
              <a:gd name="T8" fmla="*/ 0 60000 65536"/>
              <a:gd name="T9" fmla="*/ 0 60000 65536"/>
              <a:gd name="T10" fmla="*/ 0 60000 65536"/>
              <a:gd name="T11" fmla="*/ 0 60000 65536"/>
              <a:gd name="T12" fmla="*/ 0 w 952"/>
              <a:gd name="T13" fmla="*/ 0 h 1808"/>
              <a:gd name="T14" fmla="*/ 952 w 952"/>
              <a:gd name="T15" fmla="*/ 1808 h 1808"/>
            </a:gdLst>
            <a:ahLst/>
            <a:cxnLst>
              <a:cxn ang="T8">
                <a:pos x="T0" y="T1"/>
              </a:cxn>
              <a:cxn ang="T9">
                <a:pos x="T2" y="T3"/>
              </a:cxn>
              <a:cxn ang="T10">
                <a:pos x="T4" y="T5"/>
              </a:cxn>
              <a:cxn ang="T11">
                <a:pos x="T6" y="T7"/>
              </a:cxn>
            </a:cxnLst>
            <a:rect l="T12" t="T13" r="T14" b="T15"/>
            <a:pathLst>
              <a:path w="952" h="1808">
                <a:moveTo>
                  <a:pt x="0" y="0"/>
                </a:moveTo>
                <a:cubicBezTo>
                  <a:pt x="107" y="72"/>
                  <a:pt x="214" y="145"/>
                  <a:pt x="320" y="296"/>
                </a:cubicBezTo>
                <a:cubicBezTo>
                  <a:pt x="425" y="446"/>
                  <a:pt x="526" y="652"/>
                  <a:pt x="632" y="904"/>
                </a:cubicBezTo>
                <a:cubicBezTo>
                  <a:pt x="737" y="1155"/>
                  <a:pt x="844" y="1481"/>
                  <a:pt x="952" y="1808"/>
                </a:cubicBez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42" name="Text Box 16"/>
          <p:cNvSpPr txBox="1">
            <a:spLocks noChangeArrowheads="1"/>
          </p:cNvSpPr>
          <p:nvPr/>
        </p:nvSpPr>
        <p:spPr bwMode="auto">
          <a:xfrm>
            <a:off x="2190750" y="5180013"/>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i="1">
                <a:latin typeface="Arial" panose="020B0604020202020204" pitchFamily="34" charset="0"/>
              </a:rPr>
              <a:t>D</a:t>
            </a:r>
            <a:endParaRPr lang="en-US" altLang="en-US">
              <a:latin typeface="Arial" panose="020B0604020202020204" pitchFamily="34" charset="0"/>
            </a:endParaRPr>
          </a:p>
        </p:txBody>
      </p:sp>
      <p:sp>
        <p:nvSpPr>
          <p:cNvPr id="1043" name="Text Box 17"/>
          <p:cNvSpPr txBox="1">
            <a:spLocks noChangeArrowheads="1"/>
          </p:cNvSpPr>
          <p:nvPr/>
        </p:nvSpPr>
        <p:spPr bwMode="auto">
          <a:xfrm>
            <a:off x="1879600" y="2844800"/>
            <a:ext cx="18034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400" b="1">
                <a:latin typeface="Arial" panose="020B0604020202020204" pitchFamily="34" charset="0"/>
              </a:rPr>
              <a:t>Production possibilities curve (PPC)</a:t>
            </a:r>
          </a:p>
        </p:txBody>
      </p:sp>
      <p:sp>
        <p:nvSpPr>
          <p:cNvPr id="1044" name="Text Box 18"/>
          <p:cNvSpPr txBox="1">
            <a:spLocks noChangeArrowheads="1"/>
          </p:cNvSpPr>
          <p:nvPr/>
        </p:nvSpPr>
        <p:spPr bwMode="auto">
          <a:xfrm>
            <a:off x="2273300" y="3746500"/>
            <a:ext cx="21717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400" b="1">
                <a:latin typeface="Arial" panose="020B0604020202020204" pitchFamily="34" charset="0"/>
              </a:rPr>
              <a:t>Points along PPC imply no unemployed resources and efficient production</a:t>
            </a:r>
          </a:p>
        </p:txBody>
      </p:sp>
      <p:sp>
        <p:nvSpPr>
          <p:cNvPr id="1045" name="Line 19"/>
          <p:cNvSpPr>
            <a:spLocks noChangeShapeType="1"/>
          </p:cNvSpPr>
          <p:nvPr/>
        </p:nvSpPr>
        <p:spPr bwMode="auto">
          <a:xfrm flipH="1">
            <a:off x="1587500" y="3187700"/>
            <a:ext cx="330200" cy="3683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46" name="Text Box 20"/>
          <p:cNvSpPr txBox="1">
            <a:spLocks noChangeArrowheads="1"/>
          </p:cNvSpPr>
          <p:nvPr/>
        </p:nvSpPr>
        <p:spPr bwMode="auto">
          <a:xfrm>
            <a:off x="6042025" y="1547813"/>
            <a:ext cx="2709863"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sz="1800">
                <a:latin typeface="Arial" panose="020B0604020202020204" pitchFamily="34" charset="0"/>
              </a:rPr>
              <a:t>Attainable and unattainable production combinations</a:t>
            </a:r>
          </a:p>
        </p:txBody>
      </p:sp>
      <p:sp>
        <p:nvSpPr>
          <p:cNvPr id="1047" name="Line 21"/>
          <p:cNvSpPr>
            <a:spLocks noChangeShapeType="1"/>
          </p:cNvSpPr>
          <p:nvPr/>
        </p:nvSpPr>
        <p:spPr bwMode="auto">
          <a:xfrm flipV="1">
            <a:off x="6067425" y="4114800"/>
            <a:ext cx="0" cy="1422400"/>
          </a:xfrm>
          <a:prstGeom prst="line">
            <a:avLst/>
          </a:prstGeom>
          <a:noFill/>
          <a:ln w="38100">
            <a:solidFill>
              <a:schemeClr val="accent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8" name="Text Box 22"/>
          <p:cNvSpPr txBox="1">
            <a:spLocks noChangeArrowheads="1"/>
          </p:cNvSpPr>
          <p:nvPr/>
        </p:nvSpPr>
        <p:spPr bwMode="auto">
          <a:xfrm>
            <a:off x="4606925" y="1581150"/>
            <a:ext cx="11684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b="1">
                <a:latin typeface="Arial" panose="020B0604020202020204" pitchFamily="34" charset="0"/>
              </a:rPr>
              <a:t>Computers (mill.)</a:t>
            </a:r>
          </a:p>
        </p:txBody>
      </p:sp>
      <p:sp>
        <p:nvSpPr>
          <p:cNvPr id="1049" name="Line 23"/>
          <p:cNvSpPr>
            <a:spLocks noChangeShapeType="1"/>
          </p:cNvSpPr>
          <p:nvPr/>
        </p:nvSpPr>
        <p:spPr bwMode="auto">
          <a:xfrm flipV="1">
            <a:off x="5572125" y="3149600"/>
            <a:ext cx="0" cy="2387600"/>
          </a:xfrm>
          <a:prstGeom prst="line">
            <a:avLst/>
          </a:prstGeom>
          <a:noFill/>
          <a:ln w="38100">
            <a:solidFill>
              <a:schemeClr val="accent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0" name="Line 24"/>
          <p:cNvSpPr>
            <a:spLocks noChangeShapeType="1"/>
          </p:cNvSpPr>
          <p:nvPr/>
        </p:nvSpPr>
        <p:spPr bwMode="auto">
          <a:xfrm>
            <a:off x="5067300" y="4114800"/>
            <a:ext cx="977900" cy="0"/>
          </a:xfrm>
          <a:prstGeom prst="line">
            <a:avLst/>
          </a:prstGeom>
          <a:noFill/>
          <a:ln w="38100">
            <a:solidFill>
              <a:schemeClr val="accent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1" name="Line 25"/>
          <p:cNvSpPr>
            <a:spLocks noChangeShapeType="1"/>
          </p:cNvSpPr>
          <p:nvPr/>
        </p:nvSpPr>
        <p:spPr bwMode="auto">
          <a:xfrm>
            <a:off x="5054600" y="3149600"/>
            <a:ext cx="495300" cy="0"/>
          </a:xfrm>
          <a:prstGeom prst="line">
            <a:avLst/>
          </a:prstGeom>
          <a:noFill/>
          <a:ln w="38100">
            <a:solidFill>
              <a:schemeClr val="accent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2" name="Text Box 26"/>
          <p:cNvSpPr txBox="1">
            <a:spLocks noChangeArrowheads="1"/>
          </p:cNvSpPr>
          <p:nvPr/>
        </p:nvSpPr>
        <p:spPr bwMode="auto">
          <a:xfrm>
            <a:off x="5073650" y="2373313"/>
            <a:ext cx="354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i="1">
                <a:latin typeface="Arial" panose="020B0604020202020204" pitchFamily="34" charset="0"/>
              </a:rPr>
              <a:t>A</a:t>
            </a:r>
            <a:endParaRPr lang="en-US" altLang="en-US">
              <a:latin typeface="Arial" panose="020B0604020202020204" pitchFamily="34" charset="0"/>
            </a:endParaRPr>
          </a:p>
        </p:txBody>
      </p:sp>
      <p:sp>
        <p:nvSpPr>
          <p:cNvPr id="1053" name="Text Box 27"/>
          <p:cNvSpPr txBox="1">
            <a:spLocks noChangeArrowheads="1"/>
          </p:cNvSpPr>
          <p:nvPr/>
        </p:nvSpPr>
        <p:spPr bwMode="auto">
          <a:xfrm>
            <a:off x="5568950" y="2817813"/>
            <a:ext cx="354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i="1">
                <a:latin typeface="Arial" panose="020B0604020202020204" pitchFamily="34" charset="0"/>
              </a:rPr>
              <a:t>B</a:t>
            </a:r>
            <a:endParaRPr lang="en-US" altLang="en-US">
              <a:latin typeface="Arial" panose="020B0604020202020204" pitchFamily="34" charset="0"/>
            </a:endParaRPr>
          </a:p>
        </p:txBody>
      </p:sp>
      <p:sp>
        <p:nvSpPr>
          <p:cNvPr id="1054" name="Text Box 28"/>
          <p:cNvSpPr txBox="1">
            <a:spLocks noChangeArrowheads="1"/>
          </p:cNvSpPr>
          <p:nvPr/>
        </p:nvSpPr>
        <p:spPr bwMode="auto">
          <a:xfrm>
            <a:off x="6064250" y="3846513"/>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i="1">
                <a:latin typeface="Arial" panose="020B0604020202020204" pitchFamily="34" charset="0"/>
              </a:rPr>
              <a:t>C</a:t>
            </a:r>
            <a:endParaRPr lang="en-US" altLang="en-US">
              <a:latin typeface="Arial" panose="020B0604020202020204" pitchFamily="34" charset="0"/>
            </a:endParaRPr>
          </a:p>
        </p:txBody>
      </p:sp>
      <p:sp>
        <p:nvSpPr>
          <p:cNvPr id="1055" name="Freeform 29"/>
          <p:cNvSpPr>
            <a:spLocks/>
          </p:cNvSpPr>
          <p:nvPr/>
        </p:nvSpPr>
        <p:spPr bwMode="auto">
          <a:xfrm>
            <a:off x="5067300" y="2679700"/>
            <a:ext cx="1511300" cy="2870200"/>
          </a:xfrm>
          <a:custGeom>
            <a:avLst/>
            <a:gdLst>
              <a:gd name="T0" fmla="*/ 0 w 952"/>
              <a:gd name="T1" fmla="*/ 0 h 1808"/>
              <a:gd name="T2" fmla="*/ 320 w 952"/>
              <a:gd name="T3" fmla="*/ 296 h 1808"/>
              <a:gd name="T4" fmla="*/ 632 w 952"/>
              <a:gd name="T5" fmla="*/ 904 h 1808"/>
              <a:gd name="T6" fmla="*/ 952 w 952"/>
              <a:gd name="T7" fmla="*/ 1808 h 1808"/>
              <a:gd name="T8" fmla="*/ 0 60000 65536"/>
              <a:gd name="T9" fmla="*/ 0 60000 65536"/>
              <a:gd name="T10" fmla="*/ 0 60000 65536"/>
              <a:gd name="T11" fmla="*/ 0 60000 65536"/>
              <a:gd name="T12" fmla="*/ 0 w 952"/>
              <a:gd name="T13" fmla="*/ 0 h 1808"/>
              <a:gd name="T14" fmla="*/ 952 w 952"/>
              <a:gd name="T15" fmla="*/ 1808 h 1808"/>
            </a:gdLst>
            <a:ahLst/>
            <a:cxnLst>
              <a:cxn ang="T8">
                <a:pos x="T0" y="T1"/>
              </a:cxn>
              <a:cxn ang="T9">
                <a:pos x="T2" y="T3"/>
              </a:cxn>
              <a:cxn ang="T10">
                <a:pos x="T4" y="T5"/>
              </a:cxn>
              <a:cxn ang="T11">
                <a:pos x="T6" y="T7"/>
              </a:cxn>
            </a:cxnLst>
            <a:rect l="T12" t="T13" r="T14" b="T15"/>
            <a:pathLst>
              <a:path w="952" h="1808">
                <a:moveTo>
                  <a:pt x="0" y="0"/>
                </a:moveTo>
                <a:cubicBezTo>
                  <a:pt x="107" y="72"/>
                  <a:pt x="214" y="145"/>
                  <a:pt x="320" y="296"/>
                </a:cubicBezTo>
                <a:cubicBezTo>
                  <a:pt x="425" y="446"/>
                  <a:pt x="526" y="652"/>
                  <a:pt x="632" y="904"/>
                </a:cubicBezTo>
                <a:cubicBezTo>
                  <a:pt x="737" y="1155"/>
                  <a:pt x="844" y="1481"/>
                  <a:pt x="952" y="1808"/>
                </a:cubicBez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56" name="Text Box 30"/>
          <p:cNvSpPr txBox="1">
            <a:spLocks noChangeArrowheads="1"/>
          </p:cNvSpPr>
          <p:nvPr/>
        </p:nvSpPr>
        <p:spPr bwMode="auto">
          <a:xfrm>
            <a:off x="6546850" y="5180013"/>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i="1">
                <a:latin typeface="Arial" panose="020B0604020202020204" pitchFamily="34" charset="0"/>
              </a:rPr>
              <a:t>D</a:t>
            </a:r>
            <a:endParaRPr lang="en-US" altLang="en-US">
              <a:latin typeface="Arial" panose="020B0604020202020204" pitchFamily="34" charset="0"/>
            </a:endParaRPr>
          </a:p>
        </p:txBody>
      </p:sp>
      <p:sp>
        <p:nvSpPr>
          <p:cNvPr id="1057" name="Text Box 31"/>
          <p:cNvSpPr txBox="1">
            <a:spLocks noChangeArrowheads="1"/>
          </p:cNvSpPr>
          <p:nvPr/>
        </p:nvSpPr>
        <p:spPr bwMode="auto">
          <a:xfrm>
            <a:off x="6146800" y="2667000"/>
            <a:ext cx="22098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400" b="1">
                <a:latin typeface="Arial" panose="020B0604020202020204" pitchFamily="34" charset="0"/>
              </a:rPr>
              <a:t>Production possibilities curve (PPC)</a:t>
            </a:r>
          </a:p>
        </p:txBody>
      </p:sp>
      <p:sp>
        <p:nvSpPr>
          <p:cNvPr id="1058" name="Text Box 32"/>
          <p:cNvSpPr txBox="1">
            <a:spLocks noChangeArrowheads="1"/>
          </p:cNvSpPr>
          <p:nvPr/>
        </p:nvSpPr>
        <p:spPr bwMode="auto">
          <a:xfrm>
            <a:off x="5156200" y="5168900"/>
            <a:ext cx="1066800" cy="304800"/>
          </a:xfrm>
          <a:prstGeom prst="rect">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400" b="1">
                <a:latin typeface="Arial" panose="020B0604020202020204" pitchFamily="34" charset="0"/>
              </a:rPr>
              <a:t>inefficient</a:t>
            </a:r>
          </a:p>
        </p:txBody>
      </p:sp>
      <p:sp>
        <p:nvSpPr>
          <p:cNvPr id="1059" name="Line 33"/>
          <p:cNvSpPr>
            <a:spLocks noChangeShapeType="1"/>
          </p:cNvSpPr>
          <p:nvPr/>
        </p:nvSpPr>
        <p:spPr bwMode="auto">
          <a:xfrm flipH="1">
            <a:off x="5943600" y="2959100"/>
            <a:ext cx="241300" cy="5969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060" name="Text Box 34"/>
          <p:cNvSpPr txBox="1">
            <a:spLocks noChangeArrowheads="1"/>
          </p:cNvSpPr>
          <p:nvPr/>
        </p:nvSpPr>
        <p:spPr bwMode="auto">
          <a:xfrm>
            <a:off x="7073900" y="3594100"/>
            <a:ext cx="1270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400" b="1">
                <a:latin typeface="Arial" panose="020B0604020202020204" pitchFamily="34" charset="0"/>
              </a:rPr>
              <a:t>unattainable</a:t>
            </a:r>
          </a:p>
        </p:txBody>
      </p:sp>
      <p:sp>
        <p:nvSpPr>
          <p:cNvPr id="1061" name="Text Box 35"/>
          <p:cNvSpPr txBox="1">
            <a:spLocks noChangeArrowheads="1"/>
          </p:cNvSpPr>
          <p:nvPr/>
        </p:nvSpPr>
        <p:spPr bwMode="auto">
          <a:xfrm>
            <a:off x="7067550" y="3300413"/>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i="1">
                <a:latin typeface="Arial" panose="020B0604020202020204" pitchFamily="34" charset="0"/>
              </a:rPr>
              <a:t>F</a:t>
            </a:r>
            <a:endParaRPr lang="en-US" altLang="en-US">
              <a:latin typeface="Arial" panose="020B0604020202020204" pitchFamily="34" charset="0"/>
            </a:endParaRPr>
          </a:p>
        </p:txBody>
      </p:sp>
      <p:sp>
        <p:nvSpPr>
          <p:cNvPr id="1062" name="Text Box 36"/>
          <p:cNvSpPr txBox="1">
            <a:spLocks noChangeArrowheads="1"/>
          </p:cNvSpPr>
          <p:nvPr/>
        </p:nvSpPr>
        <p:spPr bwMode="auto">
          <a:xfrm>
            <a:off x="5200650" y="4760913"/>
            <a:ext cx="354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i="1">
                <a:latin typeface="Arial" panose="020B0604020202020204" pitchFamily="34" charset="0"/>
              </a:rPr>
              <a:t>E</a:t>
            </a:r>
            <a:endParaRPr lang="en-US" altLang="en-US">
              <a:latin typeface="Arial" panose="020B0604020202020204" pitchFamily="34" charset="0"/>
            </a:endParaRPr>
          </a:p>
        </p:txBody>
      </p:sp>
      <p:sp>
        <p:nvSpPr>
          <p:cNvPr id="1063" name="AutoShape 37"/>
          <p:cNvSpPr>
            <a:spLocks/>
          </p:cNvSpPr>
          <p:nvPr/>
        </p:nvSpPr>
        <p:spPr bwMode="auto">
          <a:xfrm>
            <a:off x="5588000" y="4127500"/>
            <a:ext cx="152400" cy="914400"/>
          </a:xfrm>
          <a:prstGeom prst="rightBrace">
            <a:avLst>
              <a:gd name="adj1" fmla="val 50000"/>
              <a:gd name="adj2" fmla="val 50000"/>
            </a:avLst>
          </a:pr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en-US" altLang="en-US">
              <a:latin typeface="Arial" panose="020B0604020202020204" pitchFamily="34" charset="0"/>
            </a:endParaRPr>
          </a:p>
        </p:txBody>
      </p:sp>
      <p:sp>
        <p:nvSpPr>
          <p:cNvPr id="1064" name="AutoShape 38"/>
          <p:cNvSpPr>
            <a:spLocks/>
          </p:cNvSpPr>
          <p:nvPr/>
        </p:nvSpPr>
        <p:spPr bwMode="auto">
          <a:xfrm rot="16200000" flipV="1">
            <a:off x="5753100" y="4800600"/>
            <a:ext cx="139700" cy="482600"/>
          </a:xfrm>
          <a:prstGeom prst="rightBrace">
            <a:avLst>
              <a:gd name="adj1" fmla="val 28788"/>
              <a:gd name="adj2" fmla="val 50329"/>
            </a:avLst>
          </a:prstGeom>
          <a:noFill/>
          <a:ln w="1905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065" name="Line 39"/>
          <p:cNvSpPr>
            <a:spLocks noChangeShapeType="1"/>
          </p:cNvSpPr>
          <p:nvPr/>
        </p:nvSpPr>
        <p:spPr bwMode="auto">
          <a:xfrm flipV="1">
            <a:off x="5829300" y="4394200"/>
            <a:ext cx="1104900" cy="1778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6" name="Line 40"/>
          <p:cNvSpPr>
            <a:spLocks noChangeShapeType="1"/>
          </p:cNvSpPr>
          <p:nvPr/>
        </p:nvSpPr>
        <p:spPr bwMode="auto">
          <a:xfrm flipV="1">
            <a:off x="5842000" y="4533900"/>
            <a:ext cx="1066800" cy="3429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7" name="Text Box 41"/>
          <p:cNvSpPr txBox="1">
            <a:spLocks noChangeArrowheads="1"/>
          </p:cNvSpPr>
          <p:nvPr/>
        </p:nvSpPr>
        <p:spPr bwMode="auto">
          <a:xfrm>
            <a:off x="6985000" y="4178300"/>
            <a:ext cx="1016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400" b="1">
                <a:latin typeface="Arial" panose="020B0604020202020204" pitchFamily="34" charset="0"/>
              </a:rPr>
              <a:t>Foregone output</a:t>
            </a:r>
          </a:p>
        </p:txBody>
      </p:sp>
      <p:graphicFrame>
        <p:nvGraphicFramePr>
          <p:cNvPr id="1026" name="Object 42"/>
          <p:cNvGraphicFramePr>
            <a:graphicFrameLocks noGrp="1" noChangeAspect="1"/>
          </p:cNvGraphicFramePr>
          <p:nvPr>
            <p:ph type="chart" sz="half" idx="1"/>
          </p:nvPr>
        </p:nvGraphicFramePr>
        <p:xfrm>
          <a:off x="314325" y="1905000"/>
          <a:ext cx="4122738" cy="4570413"/>
        </p:xfrm>
        <a:graphic>
          <a:graphicData uri="http://schemas.openxmlformats.org/presentationml/2006/ole">
            <mc:AlternateContent xmlns:mc="http://schemas.openxmlformats.org/markup-compatibility/2006">
              <mc:Choice xmlns:v="urn:schemas-microsoft-com:vml" Requires="v">
                <p:oleObj spid="_x0000_s1072" name="Chart" r:id="rId3" imgW="4124554" imgH="4572305" progId="MSGraph.Chart.8">
                  <p:embed followColorScheme="full"/>
                </p:oleObj>
              </mc:Choice>
              <mc:Fallback>
                <p:oleObj name="Chart" r:id="rId3" imgW="4124554" imgH="4572305" progId="MSGraph.Chart.8">
                  <p:embed followColorScheme="full"/>
                  <p:pic>
                    <p:nvPicPr>
                      <p:cNvPr id="0" name="Object 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325" y="1905000"/>
                        <a:ext cx="4122738" cy="4570413"/>
                      </a:xfrm>
                      <a:prstGeom prst="rect">
                        <a:avLst/>
                      </a:prstGeom>
                    </p:spPr>
                  </p:pic>
                </p:oleObj>
              </mc:Fallback>
            </mc:AlternateContent>
          </a:graphicData>
        </a:graphic>
      </p:graphicFrame>
      <p:graphicFrame>
        <p:nvGraphicFramePr>
          <p:cNvPr id="1027" name="Object 43"/>
          <p:cNvGraphicFramePr>
            <a:graphicFrameLocks noChangeAspect="1"/>
          </p:cNvGraphicFramePr>
          <p:nvPr/>
        </p:nvGraphicFramePr>
        <p:xfrm>
          <a:off x="4670425" y="1905000"/>
          <a:ext cx="4122738" cy="4570413"/>
        </p:xfrm>
        <a:graphic>
          <a:graphicData uri="http://schemas.openxmlformats.org/presentationml/2006/ole">
            <mc:AlternateContent xmlns:mc="http://schemas.openxmlformats.org/markup-compatibility/2006">
              <mc:Choice xmlns:v="urn:schemas-microsoft-com:vml" Requires="v">
                <p:oleObj spid="_x0000_s1073" name="Chart" r:id="rId5" imgW="4124554" imgH="4572305" progId="MSGraph.Chart.8">
                  <p:embed followColorScheme="full"/>
                </p:oleObj>
              </mc:Choice>
              <mc:Fallback>
                <p:oleObj name="Chart" r:id="rId5" imgW="4124554" imgH="4572305" progId="MSGraph.Chart.8">
                  <p:embed followColorScheme="full"/>
                  <p:pic>
                    <p:nvPicPr>
                      <p:cNvPr id="0" name="Object 4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0425" y="1905000"/>
                        <a:ext cx="4122738" cy="4570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Line 2"/>
          <p:cNvSpPr>
            <a:spLocks noChangeShapeType="1"/>
          </p:cNvSpPr>
          <p:nvPr/>
        </p:nvSpPr>
        <p:spPr bwMode="auto">
          <a:xfrm>
            <a:off x="2924175" y="3149600"/>
            <a:ext cx="495300" cy="0"/>
          </a:xfrm>
          <a:prstGeom prst="line">
            <a:avLst/>
          </a:prstGeom>
          <a:noFill/>
          <a:ln w="38100">
            <a:solidFill>
              <a:schemeClr val="accent1"/>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52" name="Rectangle 3"/>
          <p:cNvSpPr>
            <a:spLocks noGrp="1" noChangeArrowheads="1"/>
          </p:cNvSpPr>
          <p:nvPr>
            <p:ph type="title"/>
          </p:nvPr>
        </p:nvSpPr>
        <p:spPr>
          <a:xfrm>
            <a:off x="269875" y="682625"/>
            <a:ext cx="8610600" cy="701675"/>
          </a:xfrm>
        </p:spPr>
        <p:txBody>
          <a:bodyPr/>
          <a:lstStyle/>
          <a:p>
            <a:pPr eaLnBrk="1" hangingPunct="1"/>
            <a:r>
              <a:rPr lang="en-US" altLang="en-US" smtClean="0"/>
              <a:t>Law of increasing opportunity cost</a:t>
            </a:r>
          </a:p>
        </p:txBody>
      </p:sp>
      <p:sp>
        <p:nvSpPr>
          <p:cNvPr id="2053" name="Text Box 4"/>
          <p:cNvSpPr txBox="1">
            <a:spLocks noChangeArrowheads="1"/>
          </p:cNvSpPr>
          <p:nvPr/>
        </p:nvSpPr>
        <p:spPr bwMode="auto">
          <a:xfrm>
            <a:off x="365125" y="227013"/>
            <a:ext cx="920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000" b="1" i="1">
              <a:latin typeface="Arial" panose="020B0604020202020204" pitchFamily="34" charset="0"/>
            </a:endParaRPr>
          </a:p>
        </p:txBody>
      </p:sp>
      <p:sp>
        <p:nvSpPr>
          <p:cNvPr id="2054" name="Text Box 5"/>
          <p:cNvSpPr txBox="1">
            <a:spLocks noChangeArrowheads="1"/>
          </p:cNvSpPr>
          <p:nvPr/>
        </p:nvSpPr>
        <p:spPr bwMode="auto">
          <a:xfrm>
            <a:off x="365125" y="227013"/>
            <a:ext cx="920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000" b="1" i="1">
              <a:latin typeface="Arial" panose="020B0604020202020204" pitchFamily="34" charset="0"/>
            </a:endParaRPr>
          </a:p>
        </p:txBody>
      </p:sp>
      <p:sp>
        <p:nvSpPr>
          <p:cNvPr id="2055" name="Text Box 6"/>
          <p:cNvSpPr txBox="1">
            <a:spLocks noChangeArrowheads="1"/>
          </p:cNvSpPr>
          <p:nvPr/>
        </p:nvSpPr>
        <p:spPr bwMode="auto">
          <a:xfrm>
            <a:off x="365125" y="227013"/>
            <a:ext cx="217963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b="1" i="1">
                <a:latin typeface="Arial" panose="020B0604020202020204" pitchFamily="34" charset="0"/>
              </a:rPr>
              <a:t>Opportunity Cost</a:t>
            </a:r>
          </a:p>
        </p:txBody>
      </p:sp>
      <p:sp>
        <p:nvSpPr>
          <p:cNvPr id="2056" name="Line 7"/>
          <p:cNvSpPr>
            <a:spLocks noChangeShapeType="1"/>
          </p:cNvSpPr>
          <p:nvPr/>
        </p:nvSpPr>
        <p:spPr bwMode="auto">
          <a:xfrm flipV="1">
            <a:off x="3937000" y="4114800"/>
            <a:ext cx="0" cy="1422400"/>
          </a:xfrm>
          <a:prstGeom prst="line">
            <a:avLst/>
          </a:prstGeom>
          <a:noFill/>
          <a:ln w="38100">
            <a:solidFill>
              <a:schemeClr val="accent1"/>
            </a:solidFill>
            <a:prstDash val="sysDot"/>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7" name="Text Box 8"/>
          <p:cNvSpPr txBox="1">
            <a:spLocks noChangeArrowheads="1"/>
          </p:cNvSpPr>
          <p:nvPr/>
        </p:nvSpPr>
        <p:spPr bwMode="auto">
          <a:xfrm>
            <a:off x="1338263" y="2097088"/>
            <a:ext cx="11684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b="1">
                <a:latin typeface="Arial" panose="020B0604020202020204" pitchFamily="34" charset="0"/>
              </a:rPr>
              <a:t>Computers (mill.)</a:t>
            </a:r>
          </a:p>
        </p:txBody>
      </p:sp>
      <p:sp>
        <p:nvSpPr>
          <p:cNvPr id="2058" name="Line 9"/>
          <p:cNvSpPr>
            <a:spLocks noChangeShapeType="1"/>
          </p:cNvSpPr>
          <p:nvPr/>
        </p:nvSpPr>
        <p:spPr bwMode="auto">
          <a:xfrm flipV="1">
            <a:off x="3441700" y="3149600"/>
            <a:ext cx="0" cy="949325"/>
          </a:xfrm>
          <a:prstGeom prst="line">
            <a:avLst/>
          </a:prstGeom>
          <a:noFill/>
          <a:ln w="38100">
            <a:solidFill>
              <a:schemeClr val="accent1"/>
            </a:solidFill>
            <a:prstDash val="sysDot"/>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2059" name="Line 10"/>
          <p:cNvSpPr>
            <a:spLocks noChangeShapeType="1"/>
          </p:cNvSpPr>
          <p:nvPr/>
        </p:nvSpPr>
        <p:spPr bwMode="auto">
          <a:xfrm>
            <a:off x="3427413" y="4114800"/>
            <a:ext cx="487362" cy="0"/>
          </a:xfrm>
          <a:prstGeom prst="line">
            <a:avLst/>
          </a:prstGeom>
          <a:noFill/>
          <a:ln w="38100">
            <a:solidFill>
              <a:schemeClr val="accent1"/>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060" name="Text Box 11"/>
          <p:cNvSpPr txBox="1">
            <a:spLocks noChangeArrowheads="1"/>
          </p:cNvSpPr>
          <p:nvPr/>
        </p:nvSpPr>
        <p:spPr bwMode="auto">
          <a:xfrm>
            <a:off x="2943225" y="2373313"/>
            <a:ext cx="354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i="1">
                <a:latin typeface="Arial" panose="020B0604020202020204" pitchFamily="34" charset="0"/>
              </a:rPr>
              <a:t>A</a:t>
            </a:r>
            <a:endParaRPr lang="en-US" altLang="en-US">
              <a:latin typeface="Arial" panose="020B0604020202020204" pitchFamily="34" charset="0"/>
            </a:endParaRPr>
          </a:p>
        </p:txBody>
      </p:sp>
      <p:sp>
        <p:nvSpPr>
          <p:cNvPr id="2061" name="Text Box 12"/>
          <p:cNvSpPr txBox="1">
            <a:spLocks noChangeArrowheads="1"/>
          </p:cNvSpPr>
          <p:nvPr/>
        </p:nvSpPr>
        <p:spPr bwMode="auto">
          <a:xfrm>
            <a:off x="3438525" y="2817813"/>
            <a:ext cx="354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i="1">
                <a:latin typeface="Arial" panose="020B0604020202020204" pitchFamily="34" charset="0"/>
              </a:rPr>
              <a:t>B</a:t>
            </a:r>
            <a:endParaRPr lang="en-US" altLang="en-US">
              <a:latin typeface="Arial" panose="020B0604020202020204" pitchFamily="34" charset="0"/>
            </a:endParaRPr>
          </a:p>
        </p:txBody>
      </p:sp>
      <p:sp>
        <p:nvSpPr>
          <p:cNvPr id="2062" name="Text Box 13"/>
          <p:cNvSpPr txBox="1">
            <a:spLocks noChangeArrowheads="1"/>
          </p:cNvSpPr>
          <p:nvPr/>
        </p:nvSpPr>
        <p:spPr bwMode="auto">
          <a:xfrm>
            <a:off x="3933825" y="3846513"/>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i="1">
                <a:latin typeface="Arial" panose="020B0604020202020204" pitchFamily="34" charset="0"/>
              </a:rPr>
              <a:t>C</a:t>
            </a:r>
            <a:endParaRPr lang="en-US" altLang="en-US">
              <a:latin typeface="Arial" panose="020B0604020202020204" pitchFamily="34" charset="0"/>
            </a:endParaRPr>
          </a:p>
        </p:txBody>
      </p:sp>
      <p:sp>
        <p:nvSpPr>
          <p:cNvPr id="2063" name="Freeform 14"/>
          <p:cNvSpPr>
            <a:spLocks/>
          </p:cNvSpPr>
          <p:nvPr/>
        </p:nvSpPr>
        <p:spPr bwMode="auto">
          <a:xfrm>
            <a:off x="2936875" y="2679700"/>
            <a:ext cx="1511300" cy="2870200"/>
          </a:xfrm>
          <a:custGeom>
            <a:avLst/>
            <a:gdLst>
              <a:gd name="T0" fmla="*/ 0 w 952"/>
              <a:gd name="T1" fmla="*/ 0 h 1808"/>
              <a:gd name="T2" fmla="*/ 320 w 952"/>
              <a:gd name="T3" fmla="*/ 296 h 1808"/>
              <a:gd name="T4" fmla="*/ 632 w 952"/>
              <a:gd name="T5" fmla="*/ 904 h 1808"/>
              <a:gd name="T6" fmla="*/ 952 w 952"/>
              <a:gd name="T7" fmla="*/ 1808 h 1808"/>
              <a:gd name="T8" fmla="*/ 0 60000 65536"/>
              <a:gd name="T9" fmla="*/ 0 60000 65536"/>
              <a:gd name="T10" fmla="*/ 0 60000 65536"/>
              <a:gd name="T11" fmla="*/ 0 60000 65536"/>
              <a:gd name="T12" fmla="*/ 0 w 952"/>
              <a:gd name="T13" fmla="*/ 0 h 1808"/>
              <a:gd name="T14" fmla="*/ 952 w 952"/>
              <a:gd name="T15" fmla="*/ 1808 h 1808"/>
            </a:gdLst>
            <a:ahLst/>
            <a:cxnLst>
              <a:cxn ang="T8">
                <a:pos x="T0" y="T1"/>
              </a:cxn>
              <a:cxn ang="T9">
                <a:pos x="T2" y="T3"/>
              </a:cxn>
              <a:cxn ang="T10">
                <a:pos x="T4" y="T5"/>
              </a:cxn>
              <a:cxn ang="T11">
                <a:pos x="T6" y="T7"/>
              </a:cxn>
            </a:cxnLst>
            <a:rect l="T12" t="T13" r="T14" b="T15"/>
            <a:pathLst>
              <a:path w="952" h="1808">
                <a:moveTo>
                  <a:pt x="0" y="0"/>
                </a:moveTo>
                <a:cubicBezTo>
                  <a:pt x="107" y="72"/>
                  <a:pt x="214" y="145"/>
                  <a:pt x="320" y="296"/>
                </a:cubicBezTo>
                <a:cubicBezTo>
                  <a:pt x="425" y="446"/>
                  <a:pt x="526" y="652"/>
                  <a:pt x="632" y="904"/>
                </a:cubicBezTo>
                <a:cubicBezTo>
                  <a:pt x="737" y="1155"/>
                  <a:pt x="844" y="1481"/>
                  <a:pt x="952" y="1808"/>
                </a:cubicBez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64" name="Text Box 15"/>
          <p:cNvSpPr txBox="1">
            <a:spLocks noChangeArrowheads="1"/>
          </p:cNvSpPr>
          <p:nvPr/>
        </p:nvSpPr>
        <p:spPr bwMode="auto">
          <a:xfrm>
            <a:off x="4416425" y="5180013"/>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i="1">
                <a:latin typeface="Arial" panose="020B0604020202020204" pitchFamily="34" charset="0"/>
              </a:rPr>
              <a:t>D</a:t>
            </a:r>
            <a:endParaRPr lang="en-US" altLang="en-US">
              <a:latin typeface="Arial" panose="020B0604020202020204" pitchFamily="34" charset="0"/>
            </a:endParaRPr>
          </a:p>
        </p:txBody>
      </p:sp>
      <p:sp>
        <p:nvSpPr>
          <p:cNvPr id="2065" name="Text Box 16"/>
          <p:cNvSpPr txBox="1">
            <a:spLocks noChangeArrowheads="1"/>
          </p:cNvSpPr>
          <p:nvPr/>
        </p:nvSpPr>
        <p:spPr bwMode="auto">
          <a:xfrm>
            <a:off x="4068763" y="2571750"/>
            <a:ext cx="21717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400" b="1">
                <a:latin typeface="Arial" panose="020B0604020202020204" pitchFamily="34" charset="0"/>
              </a:rPr>
              <a:t>A bowed outward PPC illustrates increasing opportunity costs</a:t>
            </a:r>
          </a:p>
        </p:txBody>
      </p:sp>
      <p:graphicFrame>
        <p:nvGraphicFramePr>
          <p:cNvPr id="2050" name="Object 17"/>
          <p:cNvGraphicFramePr>
            <a:graphicFrameLocks noGrp="1" noChangeAspect="1"/>
          </p:cNvGraphicFramePr>
          <p:nvPr>
            <p:ph type="chart" sz="half" idx="1"/>
          </p:nvPr>
        </p:nvGraphicFramePr>
        <p:xfrm>
          <a:off x="2540000" y="1905000"/>
          <a:ext cx="4122738" cy="4570413"/>
        </p:xfrm>
        <a:graphic>
          <a:graphicData uri="http://schemas.openxmlformats.org/presentationml/2006/ole">
            <mc:AlternateContent xmlns:mc="http://schemas.openxmlformats.org/markup-compatibility/2006">
              <mc:Choice xmlns:v="urn:schemas-microsoft-com:vml" Requires="v">
                <p:oleObj spid="_x0000_s2069" name="Chart" r:id="rId3" imgW="4124554" imgH="4572305" progId="MSGraph.Chart.8">
                  <p:embed followColorScheme="full"/>
                </p:oleObj>
              </mc:Choice>
              <mc:Fallback>
                <p:oleObj name="Chart" r:id="rId3" imgW="4124554" imgH="4572305" progId="MSGraph.Chart.8">
                  <p:embed followColorScheme="full"/>
                  <p:pic>
                    <p:nvPicPr>
                      <p:cNvPr id="0" name="Object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0000" y="1905000"/>
                        <a:ext cx="4122738" cy="4570413"/>
                      </a:xfrm>
                      <a:prstGeom prst="rect">
                        <a:avLst/>
                      </a:prstGeom>
                    </p:spPr>
                  </p:pic>
                </p:oleObj>
              </mc:Fallback>
            </mc:AlternateContent>
          </a:graphicData>
        </a:graphic>
      </p:graphicFrame>
      <p:sp>
        <p:nvSpPr>
          <p:cNvPr id="2066" name="Line 18"/>
          <p:cNvSpPr>
            <a:spLocks noChangeShapeType="1"/>
          </p:cNvSpPr>
          <p:nvPr/>
        </p:nvSpPr>
        <p:spPr bwMode="auto">
          <a:xfrm>
            <a:off x="4003675" y="5486400"/>
            <a:ext cx="393700" cy="0"/>
          </a:xfrm>
          <a:prstGeom prst="line">
            <a:avLst/>
          </a:prstGeom>
          <a:noFill/>
          <a:ln w="38100">
            <a:solidFill>
              <a:schemeClr val="accent1"/>
            </a:solidFill>
            <a:prstDash val="sysDot"/>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365125" y="227013"/>
            <a:ext cx="920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000" b="1" i="1">
              <a:latin typeface="Arial" panose="020B0604020202020204" pitchFamily="34" charset="0"/>
            </a:endParaRPr>
          </a:p>
        </p:txBody>
      </p:sp>
      <p:sp>
        <p:nvSpPr>
          <p:cNvPr id="3076" name="Text Box 3"/>
          <p:cNvSpPr txBox="1">
            <a:spLocks noChangeArrowheads="1"/>
          </p:cNvSpPr>
          <p:nvPr/>
        </p:nvSpPr>
        <p:spPr bwMode="auto">
          <a:xfrm>
            <a:off x="365125" y="227013"/>
            <a:ext cx="920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000" b="1" i="1">
              <a:latin typeface="Arial" panose="020B0604020202020204" pitchFamily="34" charset="0"/>
            </a:endParaRPr>
          </a:p>
        </p:txBody>
      </p:sp>
      <p:sp>
        <p:nvSpPr>
          <p:cNvPr id="3077" name="Text Box 4"/>
          <p:cNvSpPr txBox="1">
            <a:spLocks noChangeArrowheads="1"/>
          </p:cNvSpPr>
          <p:nvPr/>
        </p:nvSpPr>
        <p:spPr bwMode="auto">
          <a:xfrm>
            <a:off x="365125" y="227013"/>
            <a:ext cx="25066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b="1" i="1">
                <a:latin typeface="Arial" panose="020B0604020202020204" pitchFamily="34" charset="0"/>
              </a:rPr>
              <a:t>Changes in the PPC</a:t>
            </a:r>
          </a:p>
        </p:txBody>
      </p:sp>
      <p:sp>
        <p:nvSpPr>
          <p:cNvPr id="3078" name="Rectangle 5"/>
          <p:cNvSpPr>
            <a:spLocks noGrp="1" noChangeArrowheads="1"/>
          </p:cNvSpPr>
          <p:nvPr>
            <p:ph type="title"/>
          </p:nvPr>
        </p:nvSpPr>
        <p:spPr/>
        <p:txBody>
          <a:bodyPr/>
          <a:lstStyle/>
          <a:p>
            <a:pPr eaLnBrk="1" hangingPunct="1"/>
            <a:r>
              <a:rPr lang="en-US" altLang="en-US" smtClean="0"/>
              <a:t>Economic growth &amp; the PPC</a:t>
            </a:r>
          </a:p>
        </p:txBody>
      </p:sp>
      <p:sp>
        <p:nvSpPr>
          <p:cNvPr id="3079" name="Line 6"/>
          <p:cNvSpPr>
            <a:spLocks noChangeShapeType="1"/>
          </p:cNvSpPr>
          <p:nvPr/>
        </p:nvSpPr>
        <p:spPr bwMode="auto">
          <a:xfrm flipV="1">
            <a:off x="3717925" y="4327525"/>
            <a:ext cx="0" cy="1219200"/>
          </a:xfrm>
          <a:prstGeom prst="line">
            <a:avLst/>
          </a:prstGeom>
          <a:noFill/>
          <a:ln w="38100">
            <a:solidFill>
              <a:schemeClr val="accent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0" name="Text Box 7"/>
          <p:cNvSpPr txBox="1">
            <a:spLocks noChangeArrowheads="1"/>
          </p:cNvSpPr>
          <p:nvPr/>
        </p:nvSpPr>
        <p:spPr bwMode="auto">
          <a:xfrm>
            <a:off x="1393825" y="2097088"/>
            <a:ext cx="11684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b="1">
                <a:latin typeface="Arial" panose="020B0604020202020204" pitchFamily="34" charset="0"/>
              </a:rPr>
              <a:t>Computers (mill.)</a:t>
            </a:r>
          </a:p>
        </p:txBody>
      </p:sp>
      <p:sp>
        <p:nvSpPr>
          <p:cNvPr id="3081" name="Line 8"/>
          <p:cNvSpPr>
            <a:spLocks noChangeShapeType="1"/>
          </p:cNvSpPr>
          <p:nvPr/>
        </p:nvSpPr>
        <p:spPr bwMode="auto">
          <a:xfrm>
            <a:off x="2932113" y="4294188"/>
            <a:ext cx="738187" cy="0"/>
          </a:xfrm>
          <a:prstGeom prst="line">
            <a:avLst/>
          </a:prstGeom>
          <a:noFill/>
          <a:ln w="38100">
            <a:solidFill>
              <a:schemeClr val="accent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82" name="Text Box 9"/>
          <p:cNvSpPr txBox="1">
            <a:spLocks noChangeArrowheads="1"/>
          </p:cNvSpPr>
          <p:nvPr/>
        </p:nvSpPr>
        <p:spPr bwMode="auto">
          <a:xfrm>
            <a:off x="4541838" y="4049713"/>
            <a:ext cx="381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i="1">
                <a:latin typeface="Arial" panose="020B0604020202020204" pitchFamily="34" charset="0"/>
              </a:rPr>
              <a:t>G</a:t>
            </a:r>
            <a:endParaRPr lang="en-US" altLang="en-US">
              <a:latin typeface="Arial" panose="020B0604020202020204" pitchFamily="34" charset="0"/>
            </a:endParaRPr>
          </a:p>
        </p:txBody>
      </p:sp>
      <p:sp>
        <p:nvSpPr>
          <p:cNvPr id="3083" name="Text Box 10"/>
          <p:cNvSpPr txBox="1">
            <a:spLocks noChangeArrowheads="1"/>
          </p:cNvSpPr>
          <p:nvPr/>
        </p:nvSpPr>
        <p:spPr bwMode="auto">
          <a:xfrm>
            <a:off x="4189413" y="3273425"/>
            <a:ext cx="3397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i="1">
                <a:latin typeface="Arial" panose="020B0604020202020204" pitchFamily="34" charset="0"/>
              </a:rPr>
              <a:t>F</a:t>
            </a:r>
            <a:endParaRPr lang="en-US" altLang="en-US">
              <a:latin typeface="Arial" panose="020B0604020202020204" pitchFamily="34" charset="0"/>
            </a:endParaRPr>
          </a:p>
        </p:txBody>
      </p:sp>
      <p:sp>
        <p:nvSpPr>
          <p:cNvPr id="3084" name="Text Box 11"/>
          <p:cNvSpPr txBox="1">
            <a:spLocks noChangeArrowheads="1"/>
          </p:cNvSpPr>
          <p:nvPr/>
        </p:nvSpPr>
        <p:spPr bwMode="auto">
          <a:xfrm>
            <a:off x="3336925" y="4273550"/>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i="1">
                <a:latin typeface="Arial" panose="020B0604020202020204" pitchFamily="34" charset="0"/>
              </a:rPr>
              <a:t>C</a:t>
            </a:r>
            <a:endParaRPr lang="en-US" altLang="en-US">
              <a:latin typeface="Arial" panose="020B0604020202020204" pitchFamily="34" charset="0"/>
            </a:endParaRPr>
          </a:p>
        </p:txBody>
      </p:sp>
      <p:sp>
        <p:nvSpPr>
          <p:cNvPr id="3085" name="Freeform 12"/>
          <p:cNvSpPr>
            <a:spLocks/>
          </p:cNvSpPr>
          <p:nvPr/>
        </p:nvSpPr>
        <p:spPr bwMode="auto">
          <a:xfrm>
            <a:off x="2922588" y="3028950"/>
            <a:ext cx="1173162" cy="2532063"/>
          </a:xfrm>
          <a:custGeom>
            <a:avLst/>
            <a:gdLst>
              <a:gd name="T0" fmla="*/ 0 w 952"/>
              <a:gd name="T1" fmla="*/ 0 h 1808"/>
              <a:gd name="T2" fmla="*/ 320 w 952"/>
              <a:gd name="T3" fmla="*/ 296 h 1808"/>
              <a:gd name="T4" fmla="*/ 632 w 952"/>
              <a:gd name="T5" fmla="*/ 904 h 1808"/>
              <a:gd name="T6" fmla="*/ 952 w 952"/>
              <a:gd name="T7" fmla="*/ 1808 h 1808"/>
              <a:gd name="T8" fmla="*/ 0 60000 65536"/>
              <a:gd name="T9" fmla="*/ 0 60000 65536"/>
              <a:gd name="T10" fmla="*/ 0 60000 65536"/>
              <a:gd name="T11" fmla="*/ 0 60000 65536"/>
              <a:gd name="T12" fmla="*/ 0 w 952"/>
              <a:gd name="T13" fmla="*/ 0 h 1808"/>
              <a:gd name="T14" fmla="*/ 952 w 952"/>
              <a:gd name="T15" fmla="*/ 1808 h 1808"/>
            </a:gdLst>
            <a:ahLst/>
            <a:cxnLst>
              <a:cxn ang="T8">
                <a:pos x="T0" y="T1"/>
              </a:cxn>
              <a:cxn ang="T9">
                <a:pos x="T2" y="T3"/>
              </a:cxn>
              <a:cxn ang="T10">
                <a:pos x="T4" y="T5"/>
              </a:cxn>
              <a:cxn ang="T11">
                <a:pos x="T6" y="T7"/>
              </a:cxn>
            </a:cxnLst>
            <a:rect l="T12" t="T13" r="T14" b="T15"/>
            <a:pathLst>
              <a:path w="952" h="1808">
                <a:moveTo>
                  <a:pt x="0" y="0"/>
                </a:moveTo>
                <a:cubicBezTo>
                  <a:pt x="107" y="72"/>
                  <a:pt x="214" y="145"/>
                  <a:pt x="320" y="296"/>
                </a:cubicBezTo>
                <a:cubicBezTo>
                  <a:pt x="425" y="446"/>
                  <a:pt x="526" y="652"/>
                  <a:pt x="632" y="904"/>
                </a:cubicBezTo>
                <a:cubicBezTo>
                  <a:pt x="737" y="1155"/>
                  <a:pt x="844" y="1481"/>
                  <a:pt x="952" y="1808"/>
                </a:cubicBez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86" name="Text Box 13"/>
          <p:cNvSpPr txBox="1">
            <a:spLocks noChangeArrowheads="1"/>
          </p:cNvSpPr>
          <p:nvPr/>
        </p:nvSpPr>
        <p:spPr bwMode="auto">
          <a:xfrm>
            <a:off x="3622675" y="2652713"/>
            <a:ext cx="354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i="1">
                <a:latin typeface="Arial" panose="020B0604020202020204" pitchFamily="34" charset="0"/>
              </a:rPr>
              <a:t>E</a:t>
            </a:r>
            <a:endParaRPr lang="en-US" altLang="en-US">
              <a:latin typeface="Arial" panose="020B0604020202020204" pitchFamily="34" charset="0"/>
            </a:endParaRPr>
          </a:p>
        </p:txBody>
      </p:sp>
      <p:sp>
        <p:nvSpPr>
          <p:cNvPr id="3087" name="Text Box 14"/>
          <p:cNvSpPr txBox="1">
            <a:spLocks noChangeArrowheads="1"/>
          </p:cNvSpPr>
          <p:nvPr/>
        </p:nvSpPr>
        <p:spPr bwMode="auto">
          <a:xfrm>
            <a:off x="4940300" y="2847975"/>
            <a:ext cx="23876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400" b="1">
                <a:latin typeface="Arial" panose="020B0604020202020204" pitchFamily="34" charset="0"/>
              </a:rPr>
              <a:t>Economic growth is illustrated by an outward shift in a nation’s PPC</a:t>
            </a:r>
          </a:p>
        </p:txBody>
      </p:sp>
      <p:sp>
        <p:nvSpPr>
          <p:cNvPr id="3088" name="Freeform 15"/>
          <p:cNvSpPr>
            <a:spLocks/>
          </p:cNvSpPr>
          <p:nvPr/>
        </p:nvSpPr>
        <p:spPr bwMode="auto">
          <a:xfrm>
            <a:off x="2928938" y="2408238"/>
            <a:ext cx="1773237" cy="3127375"/>
          </a:xfrm>
          <a:custGeom>
            <a:avLst/>
            <a:gdLst>
              <a:gd name="T0" fmla="*/ 0 w 1117"/>
              <a:gd name="T1" fmla="*/ 0 h 1970"/>
              <a:gd name="T2" fmla="*/ 491 w 1117"/>
              <a:gd name="T3" fmla="*/ 393 h 1970"/>
              <a:gd name="T4" fmla="*/ 981 w 1117"/>
              <a:gd name="T5" fmla="*/ 1177 h 1970"/>
              <a:gd name="T6" fmla="*/ 1117 w 1117"/>
              <a:gd name="T7" fmla="*/ 1970 h 1970"/>
              <a:gd name="T8" fmla="*/ 0 60000 65536"/>
              <a:gd name="T9" fmla="*/ 0 60000 65536"/>
              <a:gd name="T10" fmla="*/ 0 60000 65536"/>
              <a:gd name="T11" fmla="*/ 0 60000 65536"/>
              <a:gd name="T12" fmla="*/ 0 w 1117"/>
              <a:gd name="T13" fmla="*/ 0 h 1970"/>
              <a:gd name="T14" fmla="*/ 1117 w 1117"/>
              <a:gd name="T15" fmla="*/ 1970 h 1970"/>
            </a:gdLst>
            <a:ahLst/>
            <a:cxnLst>
              <a:cxn ang="T8">
                <a:pos x="T0" y="T1"/>
              </a:cxn>
              <a:cxn ang="T9">
                <a:pos x="T2" y="T3"/>
              </a:cxn>
              <a:cxn ang="T10">
                <a:pos x="T4" y="T5"/>
              </a:cxn>
              <a:cxn ang="T11">
                <a:pos x="T6" y="T7"/>
              </a:cxn>
            </a:cxnLst>
            <a:rect l="T12" t="T13" r="T14" b="T15"/>
            <a:pathLst>
              <a:path w="1117" h="1970">
                <a:moveTo>
                  <a:pt x="0" y="0"/>
                </a:moveTo>
                <a:cubicBezTo>
                  <a:pt x="163" y="98"/>
                  <a:pt x="327" y="196"/>
                  <a:pt x="491" y="393"/>
                </a:cubicBezTo>
                <a:cubicBezTo>
                  <a:pt x="654" y="589"/>
                  <a:pt x="876" y="914"/>
                  <a:pt x="981" y="1177"/>
                </a:cubicBezTo>
                <a:cubicBezTo>
                  <a:pt x="1085" y="1439"/>
                  <a:pt x="1101" y="1704"/>
                  <a:pt x="1117" y="1970"/>
                </a:cubicBezTo>
              </a:path>
            </a:pathLst>
          </a:custGeom>
          <a:noFill/>
          <a:ln w="28575" cmpd="sng">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89" name="Line 16"/>
          <p:cNvSpPr>
            <a:spLocks noChangeShapeType="1"/>
          </p:cNvSpPr>
          <p:nvPr/>
        </p:nvSpPr>
        <p:spPr bwMode="auto">
          <a:xfrm flipV="1">
            <a:off x="3719513" y="3175000"/>
            <a:ext cx="0" cy="1101725"/>
          </a:xfrm>
          <a:prstGeom prst="line">
            <a:avLst/>
          </a:prstGeom>
          <a:noFill/>
          <a:ln w="1905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90" name="Line 17"/>
          <p:cNvSpPr>
            <a:spLocks noChangeShapeType="1"/>
          </p:cNvSpPr>
          <p:nvPr/>
        </p:nvSpPr>
        <p:spPr bwMode="auto">
          <a:xfrm flipV="1">
            <a:off x="3719513" y="3762375"/>
            <a:ext cx="384175" cy="527050"/>
          </a:xfrm>
          <a:prstGeom prst="line">
            <a:avLst/>
          </a:prstGeom>
          <a:noFill/>
          <a:ln w="1905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91" name="Line 18"/>
          <p:cNvSpPr>
            <a:spLocks noChangeShapeType="1"/>
          </p:cNvSpPr>
          <p:nvPr/>
        </p:nvSpPr>
        <p:spPr bwMode="auto">
          <a:xfrm>
            <a:off x="3719513" y="4276725"/>
            <a:ext cx="658812" cy="0"/>
          </a:xfrm>
          <a:prstGeom prst="line">
            <a:avLst/>
          </a:prstGeom>
          <a:noFill/>
          <a:ln w="1905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092" name="Text Box 19"/>
          <p:cNvSpPr txBox="1">
            <a:spLocks noChangeArrowheads="1"/>
          </p:cNvSpPr>
          <p:nvPr/>
        </p:nvSpPr>
        <p:spPr bwMode="auto">
          <a:xfrm>
            <a:off x="4633913" y="4741863"/>
            <a:ext cx="677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b="1" i="1">
                <a:latin typeface="Arial" panose="020B0604020202020204" pitchFamily="34" charset="0"/>
              </a:rPr>
              <a:t>PPC</a:t>
            </a:r>
            <a:r>
              <a:rPr lang="en-US" altLang="en-US" sz="1600" b="1" i="1" baseline="-25000">
                <a:latin typeface="Arial" panose="020B0604020202020204" pitchFamily="34" charset="0"/>
              </a:rPr>
              <a:t>1</a:t>
            </a:r>
            <a:endParaRPr lang="en-US" altLang="en-US" sz="1400" b="1">
              <a:latin typeface="Arial" panose="020B0604020202020204" pitchFamily="34" charset="0"/>
            </a:endParaRPr>
          </a:p>
        </p:txBody>
      </p:sp>
      <p:sp>
        <p:nvSpPr>
          <p:cNvPr id="3093" name="Text Box 20"/>
          <p:cNvSpPr txBox="1">
            <a:spLocks noChangeArrowheads="1"/>
          </p:cNvSpPr>
          <p:nvPr/>
        </p:nvSpPr>
        <p:spPr bwMode="auto">
          <a:xfrm>
            <a:off x="3825875" y="4554538"/>
            <a:ext cx="677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b="1" i="1">
                <a:latin typeface="Arial" panose="020B0604020202020204" pitchFamily="34" charset="0"/>
              </a:rPr>
              <a:t>PPC</a:t>
            </a:r>
            <a:r>
              <a:rPr lang="en-US" altLang="en-US" sz="1600" b="1" i="1" baseline="-25000">
                <a:latin typeface="Arial" panose="020B0604020202020204" pitchFamily="34" charset="0"/>
              </a:rPr>
              <a:t>0</a:t>
            </a:r>
            <a:endParaRPr lang="en-US" altLang="en-US" sz="1400" b="1">
              <a:latin typeface="Arial" panose="020B0604020202020204" pitchFamily="34" charset="0"/>
            </a:endParaRPr>
          </a:p>
        </p:txBody>
      </p:sp>
      <p:graphicFrame>
        <p:nvGraphicFramePr>
          <p:cNvPr id="3074" name="Object 21"/>
          <p:cNvGraphicFramePr>
            <a:graphicFrameLocks noGrp="1" noChangeAspect="1"/>
          </p:cNvGraphicFramePr>
          <p:nvPr>
            <p:ph type="chart" sz="half" idx="1"/>
          </p:nvPr>
        </p:nvGraphicFramePr>
        <p:xfrm>
          <a:off x="2540000" y="1905000"/>
          <a:ext cx="4122738" cy="4570413"/>
        </p:xfrm>
        <a:graphic>
          <a:graphicData uri="http://schemas.openxmlformats.org/presentationml/2006/ole">
            <mc:AlternateContent xmlns:mc="http://schemas.openxmlformats.org/markup-compatibility/2006">
              <mc:Choice xmlns:v="urn:schemas-microsoft-com:vml" Requires="v">
                <p:oleObj spid="_x0000_s3096" name="Chart" r:id="rId3" imgW="4124554" imgH="4572305" progId="MSGraph.Chart.8">
                  <p:embed followColorScheme="full"/>
                </p:oleObj>
              </mc:Choice>
              <mc:Fallback>
                <p:oleObj name="Chart" r:id="rId3" imgW="4124554" imgH="4572305" progId="MSGraph.Chart.8">
                  <p:embed followColorScheme="full"/>
                  <p:pic>
                    <p:nvPicPr>
                      <p:cNvPr id="0" name="Object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0000" y="1905000"/>
                        <a:ext cx="4122738" cy="4570413"/>
                      </a:xfrm>
                      <a:prstGeom prst="rect">
                        <a:avLst/>
                      </a:prstGeom>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269875" y="682625"/>
            <a:ext cx="8610600" cy="701675"/>
          </a:xfrm>
        </p:spPr>
        <p:txBody>
          <a:bodyPr/>
          <a:lstStyle/>
          <a:p>
            <a:pPr eaLnBrk="1" hangingPunct="1"/>
            <a:r>
              <a:rPr lang="en-US" altLang="en-US" smtClean="0"/>
              <a:t>Consumption trade-offs &amp; growth</a:t>
            </a:r>
          </a:p>
        </p:txBody>
      </p:sp>
      <p:sp>
        <p:nvSpPr>
          <p:cNvPr id="4101" name="Text Box 3"/>
          <p:cNvSpPr txBox="1">
            <a:spLocks noChangeArrowheads="1"/>
          </p:cNvSpPr>
          <p:nvPr/>
        </p:nvSpPr>
        <p:spPr bwMode="auto">
          <a:xfrm>
            <a:off x="365125" y="227013"/>
            <a:ext cx="920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000" b="1" i="1">
              <a:latin typeface="Arial" panose="020B0604020202020204" pitchFamily="34" charset="0"/>
            </a:endParaRPr>
          </a:p>
        </p:txBody>
      </p:sp>
      <p:sp>
        <p:nvSpPr>
          <p:cNvPr id="4102" name="Text Box 4"/>
          <p:cNvSpPr txBox="1">
            <a:spLocks noChangeArrowheads="1"/>
          </p:cNvSpPr>
          <p:nvPr/>
        </p:nvSpPr>
        <p:spPr bwMode="auto">
          <a:xfrm>
            <a:off x="1782763" y="1584325"/>
            <a:ext cx="2152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Arial" panose="020B0604020202020204" pitchFamily="34" charset="0"/>
              </a:rPr>
              <a:t>United States</a:t>
            </a:r>
          </a:p>
        </p:txBody>
      </p:sp>
      <p:sp>
        <p:nvSpPr>
          <p:cNvPr id="4103" name="Text Box 5"/>
          <p:cNvSpPr txBox="1">
            <a:spLocks noChangeArrowheads="1"/>
          </p:cNvSpPr>
          <p:nvPr/>
        </p:nvSpPr>
        <p:spPr bwMode="auto">
          <a:xfrm>
            <a:off x="365125" y="227013"/>
            <a:ext cx="920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sz="2000" b="1" i="1">
              <a:latin typeface="Arial" panose="020B0604020202020204" pitchFamily="34" charset="0"/>
            </a:endParaRPr>
          </a:p>
        </p:txBody>
      </p:sp>
      <p:sp>
        <p:nvSpPr>
          <p:cNvPr id="4104" name="Text Box 6"/>
          <p:cNvSpPr txBox="1">
            <a:spLocks noChangeArrowheads="1"/>
          </p:cNvSpPr>
          <p:nvPr/>
        </p:nvSpPr>
        <p:spPr bwMode="auto">
          <a:xfrm>
            <a:off x="250825" y="1428750"/>
            <a:ext cx="13589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b="1">
                <a:latin typeface="Arial" panose="020B0604020202020204" pitchFamily="34" charset="0"/>
              </a:rPr>
              <a:t>Consumer goods (hamburgers)</a:t>
            </a:r>
          </a:p>
        </p:txBody>
      </p:sp>
      <p:sp>
        <p:nvSpPr>
          <p:cNvPr id="4105" name="Text Box 7"/>
          <p:cNvSpPr txBox="1">
            <a:spLocks noChangeArrowheads="1"/>
          </p:cNvSpPr>
          <p:nvPr/>
        </p:nvSpPr>
        <p:spPr bwMode="auto">
          <a:xfrm>
            <a:off x="365125" y="227013"/>
            <a:ext cx="22637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b="1" i="1">
                <a:latin typeface="Arial" panose="020B0604020202020204" pitchFamily="34" charset="0"/>
              </a:rPr>
              <a:t>Economic Growth</a:t>
            </a:r>
          </a:p>
        </p:txBody>
      </p:sp>
      <p:sp>
        <p:nvSpPr>
          <p:cNvPr id="4106" name="Text Box 8"/>
          <p:cNvSpPr txBox="1">
            <a:spLocks noChangeArrowheads="1"/>
          </p:cNvSpPr>
          <p:nvPr/>
        </p:nvSpPr>
        <p:spPr bwMode="auto">
          <a:xfrm>
            <a:off x="611188" y="3703638"/>
            <a:ext cx="3540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i="1">
                <a:latin typeface="Arial" panose="020B0604020202020204" pitchFamily="34" charset="0"/>
              </a:rPr>
              <a:t>A</a:t>
            </a:r>
            <a:endParaRPr lang="en-US" altLang="en-US">
              <a:latin typeface="Arial" panose="020B0604020202020204" pitchFamily="34" charset="0"/>
            </a:endParaRPr>
          </a:p>
        </p:txBody>
      </p:sp>
      <p:sp>
        <p:nvSpPr>
          <p:cNvPr id="4107" name="Text Box 9"/>
          <p:cNvSpPr txBox="1">
            <a:spLocks noChangeArrowheads="1"/>
          </p:cNvSpPr>
          <p:nvPr/>
        </p:nvSpPr>
        <p:spPr bwMode="auto">
          <a:xfrm>
            <a:off x="1531938" y="2532063"/>
            <a:ext cx="213836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400" b="1">
                <a:latin typeface="Arial" panose="020B0604020202020204" pitchFamily="34" charset="0"/>
              </a:rPr>
              <a:t>Next year's production possibilities</a:t>
            </a:r>
          </a:p>
        </p:txBody>
      </p:sp>
      <p:sp>
        <p:nvSpPr>
          <p:cNvPr id="4108" name="Line 10"/>
          <p:cNvSpPr>
            <a:spLocks noChangeShapeType="1"/>
          </p:cNvSpPr>
          <p:nvPr/>
        </p:nvSpPr>
        <p:spPr bwMode="auto">
          <a:xfrm flipH="1">
            <a:off x="1587500" y="3032125"/>
            <a:ext cx="354013" cy="5238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09" name="Freeform 11"/>
          <p:cNvSpPr>
            <a:spLocks/>
          </p:cNvSpPr>
          <p:nvPr/>
        </p:nvSpPr>
        <p:spPr bwMode="auto">
          <a:xfrm>
            <a:off x="455613" y="3509963"/>
            <a:ext cx="2311400" cy="2384425"/>
          </a:xfrm>
          <a:custGeom>
            <a:avLst/>
            <a:gdLst>
              <a:gd name="T0" fmla="*/ 0 w 1456"/>
              <a:gd name="T1" fmla="*/ 0 h 1502"/>
              <a:gd name="T2" fmla="*/ 332 w 1456"/>
              <a:gd name="T3" fmla="*/ 151 h 1502"/>
              <a:gd name="T4" fmla="*/ 837 w 1456"/>
              <a:gd name="T5" fmla="*/ 468 h 1502"/>
              <a:gd name="T6" fmla="*/ 1283 w 1456"/>
              <a:gd name="T7" fmla="*/ 997 h 1502"/>
              <a:gd name="T8" fmla="*/ 1456 w 1456"/>
              <a:gd name="T9" fmla="*/ 1502 h 1502"/>
              <a:gd name="T10" fmla="*/ 0 60000 65536"/>
              <a:gd name="T11" fmla="*/ 0 60000 65536"/>
              <a:gd name="T12" fmla="*/ 0 60000 65536"/>
              <a:gd name="T13" fmla="*/ 0 60000 65536"/>
              <a:gd name="T14" fmla="*/ 0 60000 65536"/>
              <a:gd name="T15" fmla="*/ 0 w 1456"/>
              <a:gd name="T16" fmla="*/ 0 h 1502"/>
              <a:gd name="T17" fmla="*/ 1456 w 1456"/>
              <a:gd name="T18" fmla="*/ 1502 h 1502"/>
            </a:gdLst>
            <a:ahLst/>
            <a:cxnLst>
              <a:cxn ang="T10">
                <a:pos x="T0" y="T1"/>
              </a:cxn>
              <a:cxn ang="T11">
                <a:pos x="T2" y="T3"/>
              </a:cxn>
              <a:cxn ang="T12">
                <a:pos x="T4" y="T5"/>
              </a:cxn>
              <a:cxn ang="T13">
                <a:pos x="T6" y="T7"/>
              </a:cxn>
              <a:cxn ang="T14">
                <a:pos x="T8" y="T9"/>
              </a:cxn>
            </a:cxnLst>
            <a:rect l="T15" t="T16" r="T17" b="T18"/>
            <a:pathLst>
              <a:path w="1456" h="1502">
                <a:moveTo>
                  <a:pt x="0" y="0"/>
                </a:moveTo>
                <a:cubicBezTo>
                  <a:pt x="96" y="36"/>
                  <a:pt x="192" y="73"/>
                  <a:pt x="332" y="151"/>
                </a:cubicBezTo>
                <a:cubicBezTo>
                  <a:pt x="471" y="228"/>
                  <a:pt x="678" y="326"/>
                  <a:pt x="837" y="468"/>
                </a:cubicBezTo>
                <a:cubicBezTo>
                  <a:pt x="995" y="609"/>
                  <a:pt x="1179" y="824"/>
                  <a:pt x="1283" y="997"/>
                </a:cubicBezTo>
                <a:cubicBezTo>
                  <a:pt x="1386" y="1169"/>
                  <a:pt x="1421" y="1335"/>
                  <a:pt x="1456" y="1502"/>
                </a:cubicBez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0" name="Freeform 12"/>
          <p:cNvSpPr>
            <a:spLocks/>
          </p:cNvSpPr>
          <p:nvPr/>
        </p:nvSpPr>
        <p:spPr bwMode="auto">
          <a:xfrm>
            <a:off x="455613" y="3090863"/>
            <a:ext cx="2814637" cy="2803525"/>
          </a:xfrm>
          <a:custGeom>
            <a:avLst/>
            <a:gdLst>
              <a:gd name="T0" fmla="*/ 0 w 1773"/>
              <a:gd name="T1" fmla="*/ 0 h 1766"/>
              <a:gd name="T2" fmla="*/ 453 w 1773"/>
              <a:gd name="T3" fmla="*/ 181 h 1766"/>
              <a:gd name="T4" fmla="*/ 913 w 1773"/>
              <a:gd name="T5" fmla="*/ 476 h 1766"/>
              <a:gd name="T6" fmla="*/ 1313 w 1773"/>
              <a:gd name="T7" fmla="*/ 868 h 1766"/>
              <a:gd name="T8" fmla="*/ 1645 w 1773"/>
              <a:gd name="T9" fmla="*/ 1366 h 1766"/>
              <a:gd name="T10" fmla="*/ 1773 w 1773"/>
              <a:gd name="T11" fmla="*/ 1766 h 1766"/>
              <a:gd name="T12" fmla="*/ 0 60000 65536"/>
              <a:gd name="T13" fmla="*/ 0 60000 65536"/>
              <a:gd name="T14" fmla="*/ 0 60000 65536"/>
              <a:gd name="T15" fmla="*/ 0 60000 65536"/>
              <a:gd name="T16" fmla="*/ 0 60000 65536"/>
              <a:gd name="T17" fmla="*/ 0 60000 65536"/>
              <a:gd name="T18" fmla="*/ 0 w 1773"/>
              <a:gd name="T19" fmla="*/ 0 h 1766"/>
              <a:gd name="T20" fmla="*/ 1773 w 1773"/>
              <a:gd name="T21" fmla="*/ 1766 h 1766"/>
            </a:gdLst>
            <a:ahLst/>
            <a:cxnLst>
              <a:cxn ang="T12">
                <a:pos x="T0" y="T1"/>
              </a:cxn>
              <a:cxn ang="T13">
                <a:pos x="T2" y="T3"/>
              </a:cxn>
              <a:cxn ang="T14">
                <a:pos x="T4" y="T5"/>
              </a:cxn>
              <a:cxn ang="T15">
                <a:pos x="T6" y="T7"/>
              </a:cxn>
              <a:cxn ang="T16">
                <a:pos x="T8" y="T9"/>
              </a:cxn>
              <a:cxn ang="T17">
                <a:pos x="T10" y="T11"/>
              </a:cxn>
            </a:cxnLst>
            <a:rect l="T18" t="T19" r="T20" b="T21"/>
            <a:pathLst>
              <a:path w="1773" h="1766">
                <a:moveTo>
                  <a:pt x="0" y="0"/>
                </a:moveTo>
                <a:cubicBezTo>
                  <a:pt x="150" y="50"/>
                  <a:pt x="300" y="101"/>
                  <a:pt x="453" y="181"/>
                </a:cubicBezTo>
                <a:cubicBezTo>
                  <a:pt x="605" y="260"/>
                  <a:pt x="769" y="361"/>
                  <a:pt x="913" y="476"/>
                </a:cubicBezTo>
                <a:cubicBezTo>
                  <a:pt x="1056" y="590"/>
                  <a:pt x="1191" y="719"/>
                  <a:pt x="1313" y="868"/>
                </a:cubicBezTo>
                <a:cubicBezTo>
                  <a:pt x="1434" y="1016"/>
                  <a:pt x="1568" y="1216"/>
                  <a:pt x="1645" y="1366"/>
                </a:cubicBezTo>
                <a:cubicBezTo>
                  <a:pt x="1721" y="1515"/>
                  <a:pt x="1747" y="1640"/>
                  <a:pt x="1773" y="1766"/>
                </a:cubicBezTo>
              </a:path>
            </a:pathLst>
          </a:custGeom>
          <a:noFill/>
          <a:ln w="28575" cmpd="sng">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11" name="Line 13"/>
          <p:cNvSpPr>
            <a:spLocks noChangeShapeType="1"/>
          </p:cNvSpPr>
          <p:nvPr/>
        </p:nvSpPr>
        <p:spPr bwMode="auto">
          <a:xfrm flipV="1">
            <a:off x="1989138" y="4181475"/>
            <a:ext cx="239712" cy="227013"/>
          </a:xfrm>
          <a:prstGeom prst="line">
            <a:avLst/>
          </a:prstGeom>
          <a:noFill/>
          <a:ln w="1905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12" name="Text Box 14"/>
          <p:cNvSpPr txBox="1">
            <a:spLocks noChangeArrowheads="1"/>
          </p:cNvSpPr>
          <p:nvPr/>
        </p:nvSpPr>
        <p:spPr bwMode="auto">
          <a:xfrm>
            <a:off x="498475" y="5141913"/>
            <a:ext cx="228123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400" b="1">
                <a:latin typeface="Arial" panose="020B0604020202020204" pitchFamily="34" charset="0"/>
              </a:rPr>
              <a:t>This year's</a:t>
            </a:r>
            <a:br>
              <a:rPr lang="en-US" altLang="en-US" sz="1400" b="1">
                <a:latin typeface="Arial" panose="020B0604020202020204" pitchFamily="34" charset="0"/>
              </a:rPr>
            </a:br>
            <a:r>
              <a:rPr lang="en-US" altLang="en-US" sz="1400" b="1">
                <a:latin typeface="Arial" panose="020B0604020202020204" pitchFamily="34" charset="0"/>
              </a:rPr>
              <a:t>production possibilities</a:t>
            </a:r>
          </a:p>
        </p:txBody>
      </p:sp>
      <p:sp>
        <p:nvSpPr>
          <p:cNvPr id="4113" name="Line 15"/>
          <p:cNvSpPr>
            <a:spLocks noChangeShapeType="1"/>
          </p:cNvSpPr>
          <p:nvPr/>
        </p:nvSpPr>
        <p:spPr bwMode="auto">
          <a:xfrm flipV="1">
            <a:off x="1112838" y="4302125"/>
            <a:ext cx="600075" cy="84931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14" name="Text Box 16"/>
          <p:cNvSpPr txBox="1">
            <a:spLocks noChangeArrowheads="1"/>
          </p:cNvSpPr>
          <p:nvPr/>
        </p:nvSpPr>
        <p:spPr bwMode="auto">
          <a:xfrm>
            <a:off x="3154363" y="5208588"/>
            <a:ext cx="677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b="1" i="1">
                <a:latin typeface="Arial" panose="020B0604020202020204" pitchFamily="34" charset="0"/>
              </a:rPr>
              <a:t>PPC</a:t>
            </a:r>
            <a:r>
              <a:rPr lang="en-US" altLang="en-US" sz="1600" b="1" i="1" baseline="-25000">
                <a:latin typeface="Arial" panose="020B0604020202020204" pitchFamily="34" charset="0"/>
              </a:rPr>
              <a:t>1</a:t>
            </a:r>
            <a:endParaRPr lang="en-US" altLang="en-US" sz="1400" b="1">
              <a:latin typeface="Arial" panose="020B0604020202020204" pitchFamily="34" charset="0"/>
            </a:endParaRPr>
          </a:p>
        </p:txBody>
      </p:sp>
      <p:sp>
        <p:nvSpPr>
          <p:cNvPr id="4115" name="Text Box 17"/>
          <p:cNvSpPr txBox="1">
            <a:spLocks noChangeArrowheads="1"/>
          </p:cNvSpPr>
          <p:nvPr/>
        </p:nvSpPr>
        <p:spPr bwMode="auto">
          <a:xfrm>
            <a:off x="1735138" y="4938713"/>
            <a:ext cx="677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b="1" i="1">
                <a:latin typeface="Arial" panose="020B0604020202020204" pitchFamily="34" charset="0"/>
              </a:rPr>
              <a:t>PPC</a:t>
            </a:r>
            <a:r>
              <a:rPr lang="en-US" altLang="en-US" sz="1600" b="1" i="1" baseline="-25000">
                <a:latin typeface="Arial" panose="020B0604020202020204" pitchFamily="34" charset="0"/>
              </a:rPr>
              <a:t>0</a:t>
            </a:r>
            <a:endParaRPr lang="en-US" altLang="en-US" sz="1400" b="1">
              <a:latin typeface="Arial" panose="020B0604020202020204" pitchFamily="34" charset="0"/>
            </a:endParaRPr>
          </a:p>
        </p:txBody>
      </p:sp>
      <p:sp>
        <p:nvSpPr>
          <p:cNvPr id="4116" name="Text Box 18"/>
          <p:cNvSpPr txBox="1">
            <a:spLocks noChangeArrowheads="1"/>
          </p:cNvSpPr>
          <p:nvPr/>
        </p:nvSpPr>
        <p:spPr bwMode="auto">
          <a:xfrm>
            <a:off x="2560638" y="3213100"/>
            <a:ext cx="201930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400" b="1">
                <a:latin typeface="Arial" panose="020B0604020202020204" pitchFamily="34" charset="0"/>
              </a:rPr>
              <a:t>The US choice to produce more consumer goods (point A) limits future production growth</a:t>
            </a:r>
          </a:p>
        </p:txBody>
      </p:sp>
      <p:sp>
        <p:nvSpPr>
          <p:cNvPr id="4117" name="Text Box 19"/>
          <p:cNvSpPr txBox="1">
            <a:spLocks noChangeArrowheads="1"/>
          </p:cNvSpPr>
          <p:nvPr/>
        </p:nvSpPr>
        <p:spPr bwMode="auto">
          <a:xfrm>
            <a:off x="6430963" y="1584325"/>
            <a:ext cx="162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en-US">
                <a:latin typeface="Arial" panose="020B0604020202020204" pitchFamily="34" charset="0"/>
              </a:rPr>
              <a:t>Japan</a:t>
            </a:r>
          </a:p>
        </p:txBody>
      </p:sp>
      <p:sp>
        <p:nvSpPr>
          <p:cNvPr id="4118" name="Text Box 20"/>
          <p:cNvSpPr txBox="1">
            <a:spLocks noChangeArrowheads="1"/>
          </p:cNvSpPr>
          <p:nvPr/>
        </p:nvSpPr>
        <p:spPr bwMode="auto">
          <a:xfrm>
            <a:off x="4745038" y="1414463"/>
            <a:ext cx="13589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b="1">
                <a:latin typeface="Arial" panose="020B0604020202020204" pitchFamily="34" charset="0"/>
              </a:rPr>
              <a:t>Consumer goods (hamburgers)</a:t>
            </a:r>
          </a:p>
        </p:txBody>
      </p:sp>
      <p:sp>
        <p:nvSpPr>
          <p:cNvPr id="4119" name="Text Box 21"/>
          <p:cNvSpPr txBox="1">
            <a:spLocks noChangeArrowheads="1"/>
          </p:cNvSpPr>
          <p:nvPr/>
        </p:nvSpPr>
        <p:spPr bwMode="auto">
          <a:xfrm>
            <a:off x="6731000" y="5111750"/>
            <a:ext cx="354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2000" i="1">
                <a:latin typeface="Arial" panose="020B0604020202020204" pitchFamily="34" charset="0"/>
              </a:rPr>
              <a:t>A</a:t>
            </a:r>
            <a:endParaRPr lang="en-US" altLang="en-US">
              <a:latin typeface="Arial" panose="020B0604020202020204" pitchFamily="34" charset="0"/>
            </a:endParaRPr>
          </a:p>
        </p:txBody>
      </p:sp>
      <p:sp>
        <p:nvSpPr>
          <p:cNvPr id="4120" name="Text Box 22"/>
          <p:cNvSpPr txBox="1">
            <a:spLocks noChangeArrowheads="1"/>
          </p:cNvSpPr>
          <p:nvPr/>
        </p:nvSpPr>
        <p:spPr bwMode="auto">
          <a:xfrm>
            <a:off x="5630863" y="2241550"/>
            <a:ext cx="2138362"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400" b="1">
                <a:latin typeface="Arial" panose="020B0604020202020204" pitchFamily="34" charset="0"/>
              </a:rPr>
              <a:t>Next year's production possibilities</a:t>
            </a:r>
          </a:p>
        </p:txBody>
      </p:sp>
      <p:sp>
        <p:nvSpPr>
          <p:cNvPr id="4121" name="Line 23"/>
          <p:cNvSpPr>
            <a:spLocks noChangeShapeType="1"/>
          </p:cNvSpPr>
          <p:nvPr/>
        </p:nvSpPr>
        <p:spPr bwMode="auto">
          <a:xfrm flipH="1">
            <a:off x="5984875" y="2730500"/>
            <a:ext cx="330200" cy="36830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22" name="Freeform 24"/>
          <p:cNvSpPr>
            <a:spLocks/>
          </p:cNvSpPr>
          <p:nvPr/>
        </p:nvSpPr>
        <p:spPr bwMode="auto">
          <a:xfrm>
            <a:off x="4949825" y="3495675"/>
            <a:ext cx="2311400" cy="2384425"/>
          </a:xfrm>
          <a:custGeom>
            <a:avLst/>
            <a:gdLst>
              <a:gd name="T0" fmla="*/ 0 w 1456"/>
              <a:gd name="T1" fmla="*/ 0 h 1502"/>
              <a:gd name="T2" fmla="*/ 332 w 1456"/>
              <a:gd name="T3" fmla="*/ 151 h 1502"/>
              <a:gd name="T4" fmla="*/ 837 w 1456"/>
              <a:gd name="T5" fmla="*/ 468 h 1502"/>
              <a:gd name="T6" fmla="*/ 1283 w 1456"/>
              <a:gd name="T7" fmla="*/ 997 h 1502"/>
              <a:gd name="T8" fmla="*/ 1456 w 1456"/>
              <a:gd name="T9" fmla="*/ 1502 h 1502"/>
              <a:gd name="T10" fmla="*/ 0 60000 65536"/>
              <a:gd name="T11" fmla="*/ 0 60000 65536"/>
              <a:gd name="T12" fmla="*/ 0 60000 65536"/>
              <a:gd name="T13" fmla="*/ 0 60000 65536"/>
              <a:gd name="T14" fmla="*/ 0 60000 65536"/>
              <a:gd name="T15" fmla="*/ 0 w 1456"/>
              <a:gd name="T16" fmla="*/ 0 h 1502"/>
              <a:gd name="T17" fmla="*/ 1456 w 1456"/>
              <a:gd name="T18" fmla="*/ 1502 h 1502"/>
            </a:gdLst>
            <a:ahLst/>
            <a:cxnLst>
              <a:cxn ang="T10">
                <a:pos x="T0" y="T1"/>
              </a:cxn>
              <a:cxn ang="T11">
                <a:pos x="T2" y="T3"/>
              </a:cxn>
              <a:cxn ang="T12">
                <a:pos x="T4" y="T5"/>
              </a:cxn>
              <a:cxn ang="T13">
                <a:pos x="T6" y="T7"/>
              </a:cxn>
              <a:cxn ang="T14">
                <a:pos x="T8" y="T9"/>
              </a:cxn>
            </a:cxnLst>
            <a:rect l="T15" t="T16" r="T17" b="T18"/>
            <a:pathLst>
              <a:path w="1456" h="1502">
                <a:moveTo>
                  <a:pt x="0" y="0"/>
                </a:moveTo>
                <a:cubicBezTo>
                  <a:pt x="96" y="36"/>
                  <a:pt x="192" y="73"/>
                  <a:pt x="332" y="151"/>
                </a:cubicBezTo>
                <a:cubicBezTo>
                  <a:pt x="471" y="228"/>
                  <a:pt x="678" y="326"/>
                  <a:pt x="837" y="468"/>
                </a:cubicBezTo>
                <a:cubicBezTo>
                  <a:pt x="995" y="609"/>
                  <a:pt x="1179" y="824"/>
                  <a:pt x="1283" y="997"/>
                </a:cubicBezTo>
                <a:cubicBezTo>
                  <a:pt x="1386" y="1169"/>
                  <a:pt x="1421" y="1335"/>
                  <a:pt x="1456" y="1502"/>
                </a:cubicBez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3" name="Freeform 25"/>
          <p:cNvSpPr>
            <a:spLocks/>
          </p:cNvSpPr>
          <p:nvPr/>
        </p:nvSpPr>
        <p:spPr bwMode="auto">
          <a:xfrm>
            <a:off x="4949825" y="2763838"/>
            <a:ext cx="3138488" cy="3116262"/>
          </a:xfrm>
          <a:custGeom>
            <a:avLst/>
            <a:gdLst>
              <a:gd name="T0" fmla="*/ 0 w 1773"/>
              <a:gd name="T1" fmla="*/ 0 h 1766"/>
              <a:gd name="T2" fmla="*/ 453 w 1773"/>
              <a:gd name="T3" fmla="*/ 181 h 1766"/>
              <a:gd name="T4" fmla="*/ 913 w 1773"/>
              <a:gd name="T5" fmla="*/ 476 h 1766"/>
              <a:gd name="T6" fmla="*/ 1313 w 1773"/>
              <a:gd name="T7" fmla="*/ 868 h 1766"/>
              <a:gd name="T8" fmla="*/ 1645 w 1773"/>
              <a:gd name="T9" fmla="*/ 1366 h 1766"/>
              <a:gd name="T10" fmla="*/ 1773 w 1773"/>
              <a:gd name="T11" fmla="*/ 1766 h 1766"/>
              <a:gd name="T12" fmla="*/ 0 60000 65536"/>
              <a:gd name="T13" fmla="*/ 0 60000 65536"/>
              <a:gd name="T14" fmla="*/ 0 60000 65536"/>
              <a:gd name="T15" fmla="*/ 0 60000 65536"/>
              <a:gd name="T16" fmla="*/ 0 60000 65536"/>
              <a:gd name="T17" fmla="*/ 0 60000 65536"/>
              <a:gd name="T18" fmla="*/ 0 w 1773"/>
              <a:gd name="T19" fmla="*/ 0 h 1766"/>
              <a:gd name="T20" fmla="*/ 1773 w 1773"/>
              <a:gd name="T21" fmla="*/ 1766 h 1766"/>
            </a:gdLst>
            <a:ahLst/>
            <a:cxnLst>
              <a:cxn ang="T12">
                <a:pos x="T0" y="T1"/>
              </a:cxn>
              <a:cxn ang="T13">
                <a:pos x="T2" y="T3"/>
              </a:cxn>
              <a:cxn ang="T14">
                <a:pos x="T4" y="T5"/>
              </a:cxn>
              <a:cxn ang="T15">
                <a:pos x="T6" y="T7"/>
              </a:cxn>
              <a:cxn ang="T16">
                <a:pos x="T8" y="T9"/>
              </a:cxn>
              <a:cxn ang="T17">
                <a:pos x="T10" y="T11"/>
              </a:cxn>
            </a:cxnLst>
            <a:rect l="T18" t="T19" r="T20" b="T21"/>
            <a:pathLst>
              <a:path w="1773" h="1766">
                <a:moveTo>
                  <a:pt x="0" y="0"/>
                </a:moveTo>
                <a:cubicBezTo>
                  <a:pt x="150" y="50"/>
                  <a:pt x="300" y="101"/>
                  <a:pt x="453" y="181"/>
                </a:cubicBezTo>
                <a:cubicBezTo>
                  <a:pt x="605" y="260"/>
                  <a:pt x="769" y="361"/>
                  <a:pt x="913" y="476"/>
                </a:cubicBezTo>
                <a:cubicBezTo>
                  <a:pt x="1056" y="590"/>
                  <a:pt x="1191" y="719"/>
                  <a:pt x="1313" y="868"/>
                </a:cubicBezTo>
                <a:cubicBezTo>
                  <a:pt x="1434" y="1016"/>
                  <a:pt x="1568" y="1216"/>
                  <a:pt x="1645" y="1366"/>
                </a:cubicBezTo>
                <a:cubicBezTo>
                  <a:pt x="1721" y="1515"/>
                  <a:pt x="1747" y="1640"/>
                  <a:pt x="1773" y="1766"/>
                </a:cubicBezTo>
              </a:path>
            </a:pathLst>
          </a:custGeom>
          <a:noFill/>
          <a:ln w="28575" cmpd="sng">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24" name="Line 26"/>
          <p:cNvSpPr>
            <a:spLocks noChangeShapeType="1"/>
          </p:cNvSpPr>
          <p:nvPr/>
        </p:nvSpPr>
        <p:spPr bwMode="auto">
          <a:xfrm flipV="1">
            <a:off x="6496050" y="3986213"/>
            <a:ext cx="444500" cy="395287"/>
          </a:xfrm>
          <a:prstGeom prst="line">
            <a:avLst/>
          </a:prstGeom>
          <a:noFill/>
          <a:ln w="1905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25" name="Text Box 27"/>
          <p:cNvSpPr txBox="1">
            <a:spLocks noChangeArrowheads="1"/>
          </p:cNvSpPr>
          <p:nvPr/>
        </p:nvSpPr>
        <p:spPr bwMode="auto">
          <a:xfrm>
            <a:off x="4968875" y="5224463"/>
            <a:ext cx="228123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400" b="1">
                <a:latin typeface="Arial" panose="020B0604020202020204" pitchFamily="34" charset="0"/>
              </a:rPr>
              <a:t>This year's</a:t>
            </a:r>
            <a:br>
              <a:rPr lang="en-US" altLang="en-US" sz="1400" b="1">
                <a:latin typeface="Arial" panose="020B0604020202020204" pitchFamily="34" charset="0"/>
              </a:rPr>
            </a:br>
            <a:r>
              <a:rPr lang="en-US" altLang="en-US" sz="1400" b="1">
                <a:latin typeface="Arial" panose="020B0604020202020204" pitchFamily="34" charset="0"/>
              </a:rPr>
              <a:t>production possibilities</a:t>
            </a:r>
          </a:p>
        </p:txBody>
      </p:sp>
      <p:sp>
        <p:nvSpPr>
          <p:cNvPr id="4126" name="Line 28"/>
          <p:cNvSpPr>
            <a:spLocks noChangeShapeType="1"/>
          </p:cNvSpPr>
          <p:nvPr/>
        </p:nvSpPr>
        <p:spPr bwMode="auto">
          <a:xfrm flipV="1">
            <a:off x="5427663" y="4287838"/>
            <a:ext cx="779462" cy="922337"/>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127" name="Text Box 29"/>
          <p:cNvSpPr txBox="1">
            <a:spLocks noChangeArrowheads="1"/>
          </p:cNvSpPr>
          <p:nvPr/>
        </p:nvSpPr>
        <p:spPr bwMode="auto">
          <a:xfrm>
            <a:off x="7842250" y="4905375"/>
            <a:ext cx="677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b="1" i="1">
                <a:latin typeface="Arial" panose="020B0604020202020204" pitchFamily="34" charset="0"/>
              </a:rPr>
              <a:t>PPC</a:t>
            </a:r>
            <a:r>
              <a:rPr lang="en-US" altLang="en-US" sz="1600" b="1" i="1" baseline="-25000">
                <a:latin typeface="Arial" panose="020B0604020202020204" pitchFamily="34" charset="0"/>
              </a:rPr>
              <a:t>1</a:t>
            </a:r>
            <a:endParaRPr lang="en-US" altLang="en-US" sz="1400" b="1">
              <a:latin typeface="Arial" panose="020B0604020202020204" pitchFamily="34" charset="0"/>
            </a:endParaRPr>
          </a:p>
        </p:txBody>
      </p:sp>
      <p:sp>
        <p:nvSpPr>
          <p:cNvPr id="4128" name="Text Box 30"/>
          <p:cNvSpPr txBox="1">
            <a:spLocks noChangeArrowheads="1"/>
          </p:cNvSpPr>
          <p:nvPr/>
        </p:nvSpPr>
        <p:spPr bwMode="auto">
          <a:xfrm>
            <a:off x="6875463" y="4695825"/>
            <a:ext cx="677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b="1" i="1">
                <a:latin typeface="Arial" panose="020B0604020202020204" pitchFamily="34" charset="0"/>
              </a:rPr>
              <a:t>PPC</a:t>
            </a:r>
            <a:r>
              <a:rPr lang="en-US" altLang="en-US" sz="1600" b="1" i="1" baseline="-25000">
                <a:latin typeface="Arial" panose="020B0604020202020204" pitchFamily="34" charset="0"/>
              </a:rPr>
              <a:t>0</a:t>
            </a:r>
            <a:endParaRPr lang="en-US" altLang="en-US" sz="1400" b="1">
              <a:latin typeface="Arial" panose="020B0604020202020204" pitchFamily="34" charset="0"/>
            </a:endParaRPr>
          </a:p>
        </p:txBody>
      </p:sp>
      <p:sp>
        <p:nvSpPr>
          <p:cNvPr id="4129" name="Text Box 31"/>
          <p:cNvSpPr txBox="1">
            <a:spLocks noChangeArrowheads="1"/>
          </p:cNvSpPr>
          <p:nvPr/>
        </p:nvSpPr>
        <p:spPr bwMode="auto">
          <a:xfrm>
            <a:off x="7102475" y="2719388"/>
            <a:ext cx="1847850" cy="115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1400" b="1">
                <a:latin typeface="Arial" panose="020B0604020202020204" pitchFamily="34" charset="0"/>
              </a:rPr>
              <a:t>Japan's choice to favor capital goods (point A) will shift its future PPC farther out</a:t>
            </a:r>
          </a:p>
        </p:txBody>
      </p:sp>
      <p:graphicFrame>
        <p:nvGraphicFramePr>
          <p:cNvPr id="4098" name="Object 32"/>
          <p:cNvGraphicFramePr>
            <a:graphicFrameLocks noChangeAspect="1"/>
          </p:cNvGraphicFramePr>
          <p:nvPr/>
        </p:nvGraphicFramePr>
        <p:xfrm>
          <a:off x="4808538" y="1992313"/>
          <a:ext cx="3971925" cy="4403725"/>
        </p:xfrm>
        <a:graphic>
          <a:graphicData uri="http://schemas.openxmlformats.org/presentationml/2006/ole">
            <mc:AlternateContent xmlns:mc="http://schemas.openxmlformats.org/markup-compatibility/2006">
              <mc:Choice xmlns:v="urn:schemas-microsoft-com:vml" Requires="v">
                <p:oleObj spid="_x0000_s4134" name="Chart" r:id="rId3" imgW="4124554" imgH="4572305" progId="MSGraph.Chart.8">
                  <p:embed followColorScheme="full"/>
                </p:oleObj>
              </mc:Choice>
              <mc:Fallback>
                <p:oleObj name="Chart" r:id="rId3" imgW="4124554" imgH="4572305" progId="MSGraph.Chart.8">
                  <p:embed followColorScheme="full"/>
                  <p:pic>
                    <p:nvPicPr>
                      <p:cNvPr id="0" name="Object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8538" y="1992313"/>
                        <a:ext cx="3971925" cy="4403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4099" name="Object 33"/>
          <p:cNvGraphicFramePr>
            <a:graphicFrameLocks noGrp="1" noChangeAspect="1"/>
          </p:cNvGraphicFramePr>
          <p:nvPr>
            <p:ph type="chart" sz="half" idx="1"/>
          </p:nvPr>
        </p:nvGraphicFramePr>
        <p:xfrm>
          <a:off x="314325" y="2006600"/>
          <a:ext cx="3971925" cy="4403725"/>
        </p:xfrm>
        <a:graphic>
          <a:graphicData uri="http://schemas.openxmlformats.org/presentationml/2006/ole">
            <mc:AlternateContent xmlns:mc="http://schemas.openxmlformats.org/markup-compatibility/2006">
              <mc:Choice xmlns:v="urn:schemas-microsoft-com:vml" Requires="v">
                <p:oleObj spid="_x0000_s4135" name="Chart" r:id="rId5" imgW="4124554" imgH="4572305" progId="MSGraph.Chart.8">
                  <p:embed followColorScheme="full"/>
                </p:oleObj>
              </mc:Choice>
              <mc:Fallback>
                <p:oleObj name="Chart" r:id="rId5" imgW="4124554" imgH="4572305" progId="MSGraph.Chart.8">
                  <p:embed followColorScheme="full"/>
                  <p:pic>
                    <p:nvPicPr>
                      <p:cNvPr id="0" name="Object 3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4325" y="2006600"/>
                        <a:ext cx="3971925" cy="4403725"/>
                      </a:xfrm>
                      <a:prstGeom prst="rect">
                        <a:avLst/>
                      </a:prstGeom>
                    </p:spPr>
                  </p:pic>
                </p:oleObj>
              </mc:Fallback>
            </mc:AlternateContent>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1143000"/>
            <a:ext cx="7772400" cy="701675"/>
          </a:xfrm>
        </p:spPr>
        <p:txBody>
          <a:bodyPr>
            <a:spAutoFit/>
          </a:bodyPr>
          <a:lstStyle/>
          <a:p>
            <a:r>
              <a:rPr lang="en-GB" altLang="en-US">
                <a:solidFill>
                  <a:srgbClr val="000000"/>
                </a:solidFill>
              </a:rPr>
              <a:t>Benefits</a:t>
            </a:r>
          </a:p>
        </p:txBody>
      </p:sp>
      <p:pic>
        <p:nvPicPr>
          <p:cNvPr id="4102" name="Picture 6" descr="C:\Documents and Settings\cmfkw\Desktop\ppt\eg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 y="2636838"/>
            <a:ext cx="9075738" cy="24685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0833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a:xfrm>
            <a:off x="0" y="1295400"/>
            <a:ext cx="9144000" cy="4572000"/>
          </a:xfrm>
        </p:spPr>
        <p:txBody>
          <a:bodyPr/>
          <a:lstStyle/>
          <a:p>
            <a:r>
              <a:rPr lang="en-GB" altLang="en-US" sz="4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Increases in economic growth should enable more of everything to be produced</a:t>
            </a:r>
          </a:p>
          <a:p>
            <a:r>
              <a:rPr lang="en-GB" altLang="en-US" sz="4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Increases possibility of providing consumer goods for </a:t>
            </a:r>
            <a:r>
              <a:rPr lang="en-GB" altLang="en-US" sz="4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all</a:t>
            </a:r>
            <a:endParaRPr lang="en-GB" altLang="en-US" sz="4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 name="Rectangle 1"/>
          <p:cNvSpPr/>
          <p:nvPr/>
        </p:nvSpPr>
        <p:spPr>
          <a:xfrm>
            <a:off x="1719716" y="228600"/>
            <a:ext cx="5704567" cy="1066800"/>
          </a:xfrm>
          <a:prstGeom prst="rect">
            <a:avLst/>
          </a:prstGeom>
          <a:noFill/>
        </p:spPr>
        <p:txBody>
          <a:bodyPr wrap="square" lIns="91440" tIns="45720" rIns="91440" bIns="45720">
            <a:prstTxWarp prst="textDeflateBottom">
              <a:avLst/>
            </a:prstTxWarp>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GB" altLang="en-US" sz="5400" b="1" cap="none" spc="0" dirty="0">
                <a:ln/>
                <a:solidFill>
                  <a:schemeClr val="accent3"/>
                </a:solidFill>
                <a:effectLst/>
              </a:rPr>
              <a:t>Benefits</a:t>
            </a:r>
            <a:endParaRPr lang="en-US" sz="5400" b="1" cap="none" spc="0" dirty="0">
              <a:ln/>
              <a:solidFill>
                <a:schemeClr val="accent3"/>
              </a:solidFill>
              <a:effectLst/>
            </a:endParaRPr>
          </a:p>
        </p:txBody>
      </p:sp>
    </p:spTree>
    <p:extLst>
      <p:ext uri="{BB962C8B-B14F-4D97-AF65-F5344CB8AC3E}">
        <p14:creationId xmlns:p14="http://schemas.microsoft.com/office/powerpoint/2010/main" val="1989134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a:xfrm>
            <a:off x="0" y="228600"/>
            <a:ext cx="9144000" cy="5638800"/>
          </a:xfrm>
        </p:spPr>
        <p:txBody>
          <a:bodyPr/>
          <a:lstStyle/>
          <a:p>
            <a:r>
              <a:rPr lang="en-GB" altLang="en-US" sz="48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More </a:t>
            </a:r>
            <a:r>
              <a:rPr lang="en-GB" altLang="en-US" sz="4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consumer goods, etc. could be equated with an increase in living standards</a:t>
            </a:r>
          </a:p>
          <a:p>
            <a:r>
              <a:rPr lang="en-GB" altLang="en-US" sz="48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Wealth generated may eventually ‘trickle down’ to those who are poor by means of income distribution – taxes and benefits, etc.</a:t>
            </a:r>
          </a:p>
        </p:txBody>
      </p:sp>
    </p:spTree>
    <p:extLst>
      <p:ext uri="{BB962C8B-B14F-4D97-AF65-F5344CB8AC3E}">
        <p14:creationId xmlns:p14="http://schemas.microsoft.com/office/powerpoint/2010/main" val="29204705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244" name="Rectangle 4"/>
          <p:cNvSpPr>
            <a:spLocks noGrp="1" noChangeArrowheads="1"/>
          </p:cNvSpPr>
          <p:nvPr>
            <p:ph type="body" sz="half" idx="2"/>
          </p:nvPr>
        </p:nvSpPr>
        <p:spPr>
          <a:xfrm>
            <a:off x="0" y="0"/>
            <a:ext cx="9144000" cy="6553200"/>
          </a:xfrm>
        </p:spPr>
        <p:txBody>
          <a:bodyPr/>
          <a:lstStyle/>
          <a:p>
            <a:pPr>
              <a:lnSpc>
                <a:spcPct val="90000"/>
              </a:lnSpc>
            </a:pPr>
            <a:r>
              <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Improved standards of living associated with increase in the availability of luxury goods:</a:t>
            </a:r>
          </a:p>
          <a:p>
            <a:pPr lvl="1">
              <a:lnSpc>
                <a:spcPct val="90000"/>
              </a:lnSpc>
            </a:pPr>
            <a:r>
              <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TVs</a:t>
            </a:r>
          </a:p>
          <a:p>
            <a:pPr lvl="1">
              <a:lnSpc>
                <a:spcPct val="90000"/>
              </a:lnSpc>
            </a:pPr>
            <a:r>
              <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Fridges and freezers</a:t>
            </a:r>
          </a:p>
          <a:p>
            <a:pPr lvl="1">
              <a:lnSpc>
                <a:spcPct val="90000"/>
              </a:lnSpc>
            </a:pPr>
            <a:r>
              <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Swimming pools, </a:t>
            </a:r>
            <a:r>
              <a:rPr lang="en-GB" altLang="en-US" sz="3600" b="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etc</a:t>
            </a:r>
            <a:r>
              <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p>
          <a:p>
            <a:pPr>
              <a:lnSpc>
                <a:spcPct val="90000"/>
              </a:lnSpc>
            </a:pPr>
            <a:r>
              <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 addition:</a:t>
            </a:r>
          </a:p>
          <a:p>
            <a:pPr lvl="1">
              <a:lnSpc>
                <a:spcPct val="90000"/>
              </a:lnSpc>
            </a:pPr>
            <a:r>
              <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Infrastructure – roads, rail, energy, water, communication networks</a:t>
            </a:r>
          </a:p>
          <a:p>
            <a:pPr lvl="1">
              <a:lnSpc>
                <a:spcPct val="90000"/>
              </a:lnSpc>
            </a:pPr>
            <a:r>
              <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Health and education provision</a:t>
            </a:r>
          </a:p>
          <a:p>
            <a:pPr>
              <a:lnSpc>
                <a:spcPct val="90000"/>
              </a:lnSpc>
            </a:pPr>
            <a:r>
              <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All associated with a ‘decent’ standard of </a:t>
            </a:r>
            <a:r>
              <a:rPr lang="en-GB" altLang="en-US" sz="3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living</a:t>
            </a:r>
            <a:endPar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18220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0" y="1143000"/>
            <a:ext cx="9144000" cy="5632311"/>
          </a:xfrm>
        </p:spPr>
        <p:txBody>
          <a:bodyPr wrap="square">
            <a:spAutoFit/>
          </a:bodyPr>
          <a:lstStyle/>
          <a:p>
            <a:pPr>
              <a:spcBef>
                <a:spcPts val="0"/>
              </a:spcBef>
            </a:pPr>
            <a:r>
              <a:rPr lang="en-GB" altLang="en-US" sz="3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Welfare </a:t>
            </a:r>
            <a:r>
              <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is improved by the provision of support services for those not necessarily able to help themselves </a:t>
            </a:r>
            <a:r>
              <a:rPr lang="en-GB" altLang="en-US" sz="3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Welfare </a:t>
            </a:r>
            <a:r>
              <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includes:</a:t>
            </a:r>
          </a:p>
          <a:p>
            <a:pPr lvl="1">
              <a:spcBef>
                <a:spcPts val="0"/>
              </a:spcBef>
            </a:pPr>
            <a:r>
              <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Pensions</a:t>
            </a:r>
          </a:p>
          <a:p>
            <a:pPr lvl="1">
              <a:spcBef>
                <a:spcPts val="0"/>
              </a:spcBef>
            </a:pPr>
            <a:r>
              <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Benefits – sickness, disability, etc.</a:t>
            </a:r>
          </a:p>
          <a:p>
            <a:pPr lvl="1">
              <a:spcBef>
                <a:spcPts val="0"/>
              </a:spcBef>
            </a:pPr>
            <a:r>
              <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Support – </a:t>
            </a:r>
            <a:r>
              <a:rPr lang="en-GB" altLang="en-US" sz="3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maternity leave</a:t>
            </a:r>
            <a:endPar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lvl="1">
              <a:spcBef>
                <a:spcPts val="0"/>
              </a:spcBef>
            </a:pPr>
            <a:r>
              <a:rPr lang="en-GB" altLang="en-US" sz="3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Infrastructure </a:t>
            </a:r>
            <a:r>
              <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GB" altLang="en-US" sz="3600"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housing</a:t>
            </a:r>
            <a:endPar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spcBef>
                <a:spcPts val="0"/>
              </a:spcBef>
            </a:pPr>
            <a:r>
              <a:rPr lang="en-GB" altLang="en-US" sz="36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Such welfare provision often funded through income redistribution - taxes</a:t>
            </a:r>
          </a:p>
        </p:txBody>
      </p:sp>
      <p:sp>
        <p:nvSpPr>
          <p:cNvPr id="2" name="Rectangle 1"/>
          <p:cNvSpPr/>
          <p:nvPr/>
        </p:nvSpPr>
        <p:spPr>
          <a:xfrm>
            <a:off x="152400" y="76200"/>
            <a:ext cx="8839200" cy="1219200"/>
          </a:xfrm>
          <a:prstGeom prst="rect">
            <a:avLst/>
          </a:prstGeom>
          <a:noFill/>
        </p:spPr>
        <p:txBody>
          <a:bodyPr wrap="none" lIns="91440" tIns="45720" rIns="91440" bIns="45720">
            <a:prstTxWarp prst="textDeflateBottom">
              <a:avLst/>
            </a:prstTxWarp>
            <a:spAutoFit/>
          </a:bodyPr>
          <a:lstStyle/>
          <a:p>
            <a:pPr algn="ctr"/>
            <a:r>
              <a:rPr lang="en-GB" alt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Black" panose="020B0A04020102020204" pitchFamily="34" charset="0"/>
              </a:rPr>
              <a:t>Improvement in Welfare</a:t>
            </a: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Black" panose="020B0A04020102020204" pitchFamily="34" charset="0"/>
            </a:endParaRPr>
          </a:p>
        </p:txBody>
      </p:sp>
    </p:spTree>
    <p:extLst>
      <p:ext uri="{BB962C8B-B14F-4D97-AF65-F5344CB8AC3E}">
        <p14:creationId xmlns:p14="http://schemas.microsoft.com/office/powerpoint/2010/main" val="11568283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76200"/>
            <a:ext cx="7772400" cy="762000"/>
          </a:xfrm>
        </p:spPr>
        <p:txBody>
          <a:bodyPr/>
          <a:lstStyle/>
          <a:p>
            <a:r>
              <a:rPr lang="en-GB" altLang="en-US" sz="8800" i="1" dirty="0">
                <a:solidFill>
                  <a:srgbClr val="92D050"/>
                </a:solidFill>
                <a:effectLst>
                  <a:outerShdw blurRad="38100" dist="38100" dir="2700000" algn="tl">
                    <a:srgbClr val="000000">
                      <a:alpha val="43137"/>
                    </a:srgbClr>
                  </a:outerShdw>
                </a:effectLst>
                <a:latin typeface="Arial Black" panose="020B0A04020102020204" pitchFamily="34" charset="0"/>
              </a:rPr>
              <a:t>Welfare</a:t>
            </a:r>
          </a:p>
        </p:txBody>
      </p:sp>
      <p:sp>
        <p:nvSpPr>
          <p:cNvPr id="11267" name="Rectangle 3"/>
          <p:cNvSpPr>
            <a:spLocks noGrp="1" noChangeArrowheads="1"/>
          </p:cNvSpPr>
          <p:nvPr>
            <p:ph type="body" sz="half" idx="1"/>
          </p:nvPr>
        </p:nvSpPr>
        <p:spPr>
          <a:xfrm>
            <a:off x="0" y="838200"/>
            <a:ext cx="6019800" cy="3048000"/>
          </a:xfrm>
        </p:spPr>
        <p:txBody>
          <a:bodyPr/>
          <a:lstStyle/>
          <a:p>
            <a:r>
              <a:rPr lang="en-GB" altLang="en-US" sz="44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Providing support for the elderly, homeless, orphaned and disadvantaged is something only wealthy countries can afford to any great extent.</a:t>
            </a:r>
          </a:p>
        </p:txBody>
      </p:sp>
      <p:pic>
        <p:nvPicPr>
          <p:cNvPr id="11271" name="Picture 7" descr="http://www.sxc.hu/pic/1/m/m/me/mexikids/16633_6560.jpg"/>
          <p:cNvPicPr>
            <a:picLocks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5791200" y="3026600"/>
            <a:ext cx="3232424" cy="3243199"/>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2343194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6594" y="228600"/>
            <a:ext cx="7772400" cy="1569660"/>
          </a:xfrm>
        </p:spPr>
        <p:txBody>
          <a:bodyPr>
            <a:spAutoFit/>
          </a:bodyPr>
          <a:lstStyle/>
          <a:p>
            <a:r>
              <a:rPr lang="en-GB" altLang="en-US" sz="9600" i="1" dirty="0">
                <a:solidFill>
                  <a:srgbClr val="000000"/>
                </a:solidFill>
                <a:effectLst>
                  <a:outerShdw blurRad="38100" dist="38100" dir="2700000" algn="tl">
                    <a:srgbClr val="000000">
                      <a:alpha val="43137"/>
                    </a:srgbClr>
                  </a:outerShdw>
                </a:effectLst>
                <a:latin typeface="Arial Black" panose="020B0A04020102020204" pitchFamily="34" charset="0"/>
              </a:rPr>
              <a:t>Costs</a:t>
            </a:r>
          </a:p>
        </p:txBody>
      </p:sp>
      <p:pic>
        <p:nvPicPr>
          <p:cNvPr id="6150" name="Picture 6" descr="C:\Documents and Settings\cmfkw\Desktop\ppt\eg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 y="2019300"/>
            <a:ext cx="9075738" cy="4000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15600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638</TotalTime>
  <Words>1016</Words>
  <Application>Microsoft Office PowerPoint</Application>
  <PresentationFormat>On-screen Show (4:3)</PresentationFormat>
  <Paragraphs>179</Paragraphs>
  <Slides>27</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Arial</vt:lpstr>
      <vt:lpstr>Arial Black</vt:lpstr>
      <vt:lpstr>Times New Roman</vt:lpstr>
      <vt:lpstr>Verdana</vt:lpstr>
      <vt:lpstr>Default Design</vt:lpstr>
      <vt:lpstr>Chart</vt:lpstr>
      <vt:lpstr>PowerPoint Presentation</vt:lpstr>
      <vt:lpstr>Economic Growth</vt:lpstr>
      <vt:lpstr>Benefits</vt:lpstr>
      <vt:lpstr>PowerPoint Presentation</vt:lpstr>
      <vt:lpstr>PowerPoint Presentation</vt:lpstr>
      <vt:lpstr>PowerPoint Presentation</vt:lpstr>
      <vt:lpstr>PowerPoint Presentation</vt:lpstr>
      <vt:lpstr>Welfare</vt:lpstr>
      <vt:lpstr>Costs</vt:lpstr>
      <vt:lpstr>PowerPoint Presentation</vt:lpstr>
      <vt:lpstr>PowerPoint Presentation</vt:lpstr>
      <vt:lpstr>PowerPoint Presentation</vt:lpstr>
      <vt:lpstr>PowerPoint Presentation</vt:lpstr>
      <vt:lpstr>Opportunity Cost of Growth</vt:lpstr>
      <vt:lpstr>Growth and Production Possibility Frontiers</vt:lpstr>
      <vt:lpstr>Growth and Production Possibility Frontiers</vt:lpstr>
      <vt:lpstr>Growth and Production Possibility Frontiers</vt:lpstr>
      <vt:lpstr>Growth and Production Possibility Frontiers</vt:lpstr>
      <vt:lpstr>PowerPoint Presentation</vt:lpstr>
      <vt:lpstr>PowerPoint Presentation</vt:lpstr>
      <vt:lpstr>PowerPoint Presentation</vt:lpstr>
      <vt:lpstr>PowerPoint Presentation</vt:lpstr>
      <vt:lpstr>PowerPoint Presentation</vt:lpstr>
      <vt:lpstr>Production possibilities curve</vt:lpstr>
      <vt:lpstr>Law of increasing opportunity cost</vt:lpstr>
      <vt:lpstr>Economic growth &amp; the PPC</vt:lpstr>
      <vt:lpstr>Consumption trade-offs &amp; growth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W Hedrick</dc:creator>
  <cp:lastModifiedBy>Bradley, Richard D</cp:lastModifiedBy>
  <cp:revision>23</cp:revision>
  <dcterms:created xsi:type="dcterms:W3CDTF">2003-09-26T15:21:14Z</dcterms:created>
  <dcterms:modified xsi:type="dcterms:W3CDTF">2016-10-22T18:03:23Z</dcterms:modified>
</cp:coreProperties>
</file>