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78" r:id="rId4"/>
    <p:sldId id="270" r:id="rId5"/>
    <p:sldId id="271" r:id="rId6"/>
    <p:sldId id="272" r:id="rId7"/>
    <p:sldId id="257" r:id="rId8"/>
    <p:sldId id="262" r:id="rId9"/>
    <p:sldId id="280" r:id="rId10"/>
    <p:sldId id="264" r:id="rId11"/>
    <p:sldId id="260" r:id="rId12"/>
    <p:sldId id="281" r:id="rId13"/>
    <p:sldId id="279" r:id="rId14"/>
    <p:sldId id="273" r:id="rId15"/>
    <p:sldId id="269" r:id="rId16"/>
    <p:sldId id="265" r:id="rId17"/>
    <p:sldId id="275" r:id="rId18"/>
    <p:sldId id="261" r:id="rId19"/>
    <p:sldId id="276" r:id="rId20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000066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 varScale="1">
        <p:scale>
          <a:sx n="83" d="100"/>
          <a:sy n="83" d="100"/>
        </p:scale>
        <p:origin x="84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DA7A9D-026D-47CD-808F-D07F120C4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5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26305A-88F2-4977-B8F7-F40D8BF77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3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7223A0-ACE0-4184-BF2A-894706C5263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2442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3EE098-DA35-4683-8C4E-B1433DD1C024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6535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D97326-BDF0-4370-AEF7-707DC889853A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48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5B4841-1CE7-4C68-9D78-B17F1FC19A58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332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7E4C6-3FB8-4D4B-912D-F03C10F01EF2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577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21E116-AD0C-40CB-9135-78994FB1F3F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1880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2B94B-3824-4DE7-ACD4-F89B118B99A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993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A7F77-CE52-4A34-A937-F40F09F1B2C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468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E248E-7550-4980-9BF0-26F4BE16316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572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2BF099-903B-4468-8908-53A044CB5594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697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55D802-27AE-43CA-877A-F1331CD52AB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500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3A4E1-789F-4D09-8134-271D3746D4A1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442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848D66-99F5-49D6-B95B-11666CAFB3B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931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80EDDC-CAE5-408D-90D1-625D80E459CE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055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15E812-F6D5-4931-BD2B-E0EE59BD9CE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467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E1F41-7EA6-4DD8-8F2B-C57A7C902A0C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114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4988"/>
            <a:ext cx="7391400" cy="1647825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52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667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EC4E-56F7-4183-B7C6-8D6F35F9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2504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4BBD9-5E13-4103-A135-413348D1C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1259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06363"/>
            <a:ext cx="2019300" cy="6065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06363"/>
            <a:ext cx="5905500" cy="6065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7046-009B-4948-B6E4-B06BC9CC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9304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71DD-A1C2-42A8-BE2B-513A209A5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66342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CF59-9BF8-442D-8853-2D6059579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1189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B667-6559-4FE0-A4BF-651D58011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56769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DD77-A278-4EEB-B8A5-A9D1889CF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8704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B111-7815-4E77-A006-C6AC165E1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48812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F483-54E5-4A50-BAA7-0408199F3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31427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3219-8A73-420E-8FC0-47377CDA8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41872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F68C-523B-4D41-8F05-F7FE0E546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70501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0000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363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7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976BE1C-388E-4C88-8327-9483B9037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FpGkLzGl1C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1440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476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Developing Federalism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2236012472_209a384bdf"/>
          <p:cNvPicPr>
            <a:picLocks noChangeAspect="1" noChangeArrowheads="1"/>
          </p:cNvPicPr>
          <p:nvPr/>
        </p:nvPicPr>
        <p:blipFill>
          <a:blip r:embed="rId3">
            <a:lum brigh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FF0000"/>
              </a:buClr>
              <a:buSzPct val="95000"/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expansion is based on 3 constitutional provisions</a:t>
            </a:r>
          </a:p>
          <a:p>
            <a:pPr lvl="1" eaLnBrk="1" hangingPunct="1">
              <a:spcBef>
                <a:spcPts val="0"/>
              </a:spcBef>
              <a:buClr>
                <a:srgbClr val="FF0000"/>
              </a:buClr>
              <a:buSzPct val="95000"/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war powers</a:t>
            </a:r>
          </a:p>
          <a:p>
            <a:pPr lvl="1" eaLnBrk="1" hangingPunct="1">
              <a:spcBef>
                <a:spcPts val="0"/>
              </a:spcBef>
              <a:buClr>
                <a:srgbClr val="FF0000"/>
              </a:buClr>
              <a:buSzPct val="95000"/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commerce power</a:t>
            </a:r>
          </a:p>
          <a:p>
            <a:pPr lvl="1" eaLnBrk="1" hangingPunct="1">
              <a:spcBef>
                <a:spcPts val="0"/>
              </a:spcBef>
              <a:buClr>
                <a:srgbClr val="FF0000"/>
              </a:buClr>
              <a:buSzPct val="95000"/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taxing power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189" y="3048000"/>
            <a:ext cx="3017211" cy="1828800"/>
          </a:xfrm>
          <a:prstGeom prst="rect">
            <a:avLst/>
          </a:prstGeom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444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Growing National Government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2236012472_209a384bdf"/>
          <p:cNvPicPr>
            <a:picLocks noChangeAspect="1" noChangeArrowheads="1"/>
          </p:cNvPicPr>
          <p:nvPr/>
        </p:nvPicPr>
        <p:blipFill>
          <a:blip r:embed="rId3">
            <a:lum brigh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politics &amp; spending</a:t>
            </a:r>
          </a:p>
          <a:p>
            <a:pPr lvl="1" eaLnBrk="1" hangingPunct="1"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more federal aid means more federal control</a:t>
            </a:r>
          </a:p>
          <a:p>
            <a:pPr marL="457200" lvl="1" indent="0" eaLnBrk="1" hangingPunct="1">
              <a:buClr>
                <a:srgbClr val="FF0000"/>
              </a:buClr>
              <a:buNone/>
            </a:pPr>
            <a:endParaRPr lang="en-US" altLang="en-US" sz="5400" b="1" dirty="0" smtClean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34925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FF0000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Federal Aid to the States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114800"/>
            <a:ext cx="2722728" cy="272272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83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000" b="1" i="1" dirty="0">
                <a:latin typeface="Bookman Old Style" panose="02050604050505020204" pitchFamily="18" charset="0"/>
              </a:rPr>
              <a:t>The Big Bang Theory - Sheldon and Penny Exchange </a:t>
            </a:r>
            <a:r>
              <a:rPr lang="en-US" sz="2000" b="1" i="1" dirty="0" smtClean="0">
                <a:latin typeface="Bookman Old Style" panose="02050604050505020204" pitchFamily="18" charset="0"/>
              </a:rPr>
              <a:t>Presents</a:t>
            </a:r>
          </a:p>
          <a:p>
            <a:pPr marL="0" lvl="1" algn="ctr" fontAlgn="t"/>
            <a:r>
              <a:rPr lang="en-US" altLang="en-US" sz="1600" b="1" dirty="0">
                <a:solidFill>
                  <a:srgbClr val="000099"/>
                </a:solidFill>
                <a:latin typeface="Bookman Old Style" panose="02050604050505020204" pitchFamily="18" charset="0"/>
                <a:hlinkClick r:id="rId2"/>
              </a:rPr>
              <a:t>https://www.youtube.com/watch?v=FpGkLzGl1CI</a:t>
            </a:r>
            <a:r>
              <a:rPr lang="en-US" altLang="en-US" sz="16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03" y="2057400"/>
            <a:ext cx="3990994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71531"/>
      </p:ext>
    </p:extLst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mall-government-vs-big-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3387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Questi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0"/>
            <a:ext cx="652462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236012472_209a384bdf"/>
          <p:cNvPicPr>
            <a:picLocks noChangeAspect="1" noChangeArrowheads="1"/>
          </p:cNvPicPr>
          <p:nvPr/>
        </p:nvPicPr>
        <p:blipFill>
          <a:blip r:embed="rId3">
            <a:lum brigh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99"/>
                </a:solidFill>
                <a:latin typeface="Bookman Old Style" panose="02050604050505020204" pitchFamily="18" charset="0"/>
              </a:rPr>
              <a:t>Great Depression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99"/>
                </a:solidFill>
                <a:latin typeface="Bookman Old Style" panose="02050604050505020204" pitchFamily="18" charset="0"/>
              </a:rPr>
              <a:t>changed federalism profoundly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99"/>
                </a:solidFill>
                <a:latin typeface="Bookman Old Style" panose="02050604050505020204" pitchFamily="18" charset="0"/>
              </a:rPr>
              <a:t>grant-in aid programs</a:t>
            </a:r>
          </a:p>
          <a:p>
            <a:pPr lvl="2" eaLnBrk="1" hangingPunct="1">
              <a:lnSpc>
                <a:spcPct val="95000"/>
              </a:lnSpc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99"/>
                </a:solidFill>
                <a:latin typeface="Bookman Old Style" panose="02050604050505020204" pitchFamily="18" charset="0"/>
              </a:rPr>
              <a:t>federal grants to states to help with programs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45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99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Increase in Federal Power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236012472_209a384bdf"/>
          <p:cNvPicPr>
            <a:picLocks noChangeAspect="1" noChangeArrowheads="1"/>
          </p:cNvPicPr>
          <p:nvPr/>
        </p:nvPicPr>
        <p:blipFill>
          <a:blip r:embed="rId3">
            <a:lum brigh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shifting responsibilities</a:t>
            </a:r>
          </a:p>
          <a:p>
            <a:pPr lvl="1" eaLnBrk="1" hangingPunct="1">
              <a:spcBef>
                <a:spcPts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“New Federalism”</a:t>
            </a:r>
          </a:p>
          <a:p>
            <a:pPr lvl="2" eaLnBrk="1" hangingPunct="1">
              <a:spcBef>
                <a:spcPts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shift more power to the states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81400"/>
            <a:ext cx="4114800" cy="307752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2236012472_209a384bdf"/>
          <p:cNvPicPr>
            <a:picLocks noChangeAspect="1" noChangeArrowheads="1"/>
          </p:cNvPicPr>
          <p:nvPr/>
        </p:nvPicPr>
        <p:blipFill>
          <a:blip r:embed="rId3">
            <a:lum brigh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7150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25000"/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99"/>
                </a:solidFill>
                <a:latin typeface="Bookman Old Style" panose="02050604050505020204" pitchFamily="18" charset="0"/>
              </a:rPr>
              <a:t>public policy</a:t>
            </a:r>
          </a:p>
          <a:p>
            <a:pPr lvl="1" eaLnBrk="1" hangingPunct="1">
              <a:buClr>
                <a:srgbClr val="FF0000"/>
              </a:buClr>
              <a:buSzPct val="125000"/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99"/>
                </a:solidFill>
                <a:latin typeface="Bookman Old Style" panose="02050604050505020204" pitchFamily="18" charset="0"/>
              </a:rPr>
              <a:t>course of action the government takes in response to some issue or problem</a:t>
            </a:r>
          </a:p>
        </p:txBody>
      </p:sp>
      <p:sp>
        <p:nvSpPr>
          <p:cNvPr id="37892" name="WordArt 5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Federalism &amp; Public Policy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e%20United%20State%20of%20America%20WEB%201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8"/>
          <p:cNvSpPr>
            <a:spLocks noChangeArrowheads="1" noChangeShapeType="1" noTextEdit="1"/>
          </p:cNvSpPr>
          <p:nvPr/>
        </p:nvSpPr>
        <p:spPr bwMode="auto">
          <a:xfrm>
            <a:off x="8229600" y="2362200"/>
            <a:ext cx="457200" cy="347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00"/>
                </a:solidFill>
                <a:latin typeface="Arial Narrow" panose="020B0606020202030204" pitchFamily="34" charset="0"/>
              </a:rPr>
              <a:t>ENT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etsy%20Ross%20flag%20faded10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6858000"/>
          </a:xfrm>
        </p:spPr>
        <p:txBody>
          <a:bodyPr/>
          <a:lstStyle/>
          <a:p>
            <a:pPr marL="6350" indent="79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rgbClr val="000066"/>
                </a:solidFill>
                <a:latin typeface="Bookman Old Style" panose="02050604050505020204" pitchFamily="18" charset="0"/>
              </a:rPr>
              <a:t>“In framing a government which is to be administered by men over men you must first enable the government to control the governed; and in the next place oblige it to control itself.” – James Madison</a:t>
            </a:r>
            <a:r>
              <a:rPr lang="en-US" altLang="en-US" sz="5400" b="1" smtClean="0"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183"/>
          <p:cNvPicPr>
            <a:picLocks noChangeAspect="1" noChangeArrowheads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6000" b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favors national action in dealing with problems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603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Nationalist Position</a:t>
            </a:r>
          </a:p>
        </p:txBody>
      </p:sp>
      <p:pic>
        <p:nvPicPr>
          <p:cNvPr id="11269" name="Picture 6" descr="we_the_pe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3288"/>
            <a:ext cx="32004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alexander%20hamil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95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83"/>
          <p:cNvPicPr>
            <a:picLocks noChangeAspect="1" noChangeArrowheads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72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believe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people, not states, created both governments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expressed national powers should be expanded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stands for all the people</a:t>
            </a:r>
          </a:p>
        </p:txBody>
      </p:sp>
      <p:pic>
        <p:nvPicPr>
          <p:cNvPr id="13316" name="Picture 4" descr="MCj043799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5146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efferson_beware_of_big_government_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DSC02017"/>
          <p:cNvPicPr>
            <a:picLocks noChangeAspect="1" noChangeArrowheads="1"/>
          </p:cNvPicPr>
          <p:nvPr/>
        </p:nvPicPr>
        <p:blipFill>
          <a:blip r:embed="rId3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08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favors state and local action in dealing with problems</a:t>
            </a:r>
          </a:p>
        </p:txBody>
      </p:sp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i="1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States' Rights Position</a:t>
            </a:r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553075"/>
            <a:ext cx="37909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130675"/>
            <a:ext cx="26765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DSC02017"/>
          <p:cNvPicPr>
            <a:picLocks noChangeAspect="1" noChangeArrowheads="1"/>
          </p:cNvPicPr>
          <p:nvPr/>
        </p:nvPicPr>
        <p:blipFill>
          <a:blip r:embed="rId3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08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391400" cy="6705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believe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the </a:t>
            </a:r>
            <a:r>
              <a:rPr lang="en-US" altLang="en-US" sz="5400" b="1" i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Constitution</a:t>
            </a:r>
            <a:r>
              <a:rPr lang="en-US" altLang="en-US" sz="54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is a compact among the states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Tx/>
              <a:buBlip>
                <a:blip r:embed="rId4"/>
              </a:buBlip>
            </a:pPr>
            <a:r>
              <a:rPr lang="en-US" altLang="en-US" sz="54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state governments are closer to the people</a:t>
            </a:r>
          </a:p>
        </p:txBody>
      </p:sp>
      <p:pic>
        <p:nvPicPr>
          <p:cNvPr id="19460" name="Picture 6" descr="thomas_jeffer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7" y="1905000"/>
            <a:ext cx="18621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JeffersonThomasQuoteGovernE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5375"/>
            <a:ext cx="7239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ep purple design template">
  <a:themeElements>
    <a:clrScheme name="Deep purple design template 12">
      <a:dk1>
        <a:srgbClr val="2D2015"/>
      </a:dk1>
      <a:lt1>
        <a:srgbClr val="FFFFFF"/>
      </a:lt1>
      <a:dk2>
        <a:srgbClr val="B16851"/>
      </a:dk2>
      <a:lt2>
        <a:srgbClr val="DE8E94"/>
      </a:lt2>
      <a:accent1>
        <a:srgbClr val="9B6177"/>
      </a:accent1>
      <a:accent2>
        <a:srgbClr val="8F5F2F"/>
      </a:accent2>
      <a:accent3>
        <a:srgbClr val="D5B9B3"/>
      </a:accent3>
      <a:accent4>
        <a:srgbClr val="DADADA"/>
      </a:accent4>
      <a:accent5>
        <a:srgbClr val="CBB7BD"/>
      </a:accent5>
      <a:accent6>
        <a:srgbClr val="81552A"/>
      </a:accent6>
      <a:hlink>
        <a:srgbClr val="D494B1"/>
      </a:hlink>
      <a:folHlink>
        <a:srgbClr val="B8C3C4"/>
      </a:folHlink>
    </a:clrScheme>
    <a:fontScheme name="Deep purple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ep purple design template 1">
        <a:dk1>
          <a:srgbClr val="F8F8F8"/>
        </a:dk1>
        <a:lt1>
          <a:srgbClr val="FFFFFF"/>
        </a:lt1>
        <a:dk2>
          <a:srgbClr val="FCD4DE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 purple design template 2">
        <a:dk1>
          <a:srgbClr val="DDDDDD"/>
        </a:dk1>
        <a:lt1>
          <a:srgbClr val="FFFFFF"/>
        </a:lt1>
        <a:dk2>
          <a:srgbClr val="FED2D2"/>
        </a:dk2>
        <a:lt2>
          <a:srgbClr val="808080"/>
        </a:lt2>
        <a:accent1>
          <a:srgbClr val="BF97A1"/>
        </a:accent1>
        <a:accent2>
          <a:srgbClr val="333399"/>
        </a:accent2>
        <a:accent3>
          <a:srgbClr val="FFFFFF"/>
        </a:accent3>
        <a:accent4>
          <a:srgbClr val="BDBDBD"/>
        </a:accent4>
        <a:accent5>
          <a:srgbClr val="DCC9CD"/>
        </a:accent5>
        <a:accent6>
          <a:srgbClr val="2D2D8A"/>
        </a:accent6>
        <a:hlink>
          <a:srgbClr val="FFCC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 purple design template 3">
        <a:dk1>
          <a:srgbClr val="F5E7E8"/>
        </a:dk1>
        <a:lt1>
          <a:srgbClr val="FFFFFF"/>
        </a:lt1>
        <a:dk2>
          <a:srgbClr val="FFCCCC"/>
        </a:dk2>
        <a:lt2>
          <a:srgbClr val="969696"/>
        </a:lt2>
        <a:accent1>
          <a:srgbClr val="C38BA3"/>
        </a:accent1>
        <a:accent2>
          <a:srgbClr val="FF9966"/>
        </a:accent2>
        <a:accent3>
          <a:srgbClr val="FFFFFF"/>
        </a:accent3>
        <a:accent4>
          <a:srgbClr val="D1C5C6"/>
        </a:accent4>
        <a:accent5>
          <a:srgbClr val="DEC4CE"/>
        </a:accent5>
        <a:accent6>
          <a:srgbClr val="E78A5C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 purple design template 4">
        <a:dk1>
          <a:srgbClr val="FFF3F3"/>
        </a:dk1>
        <a:lt1>
          <a:srgbClr val="FFFFFF"/>
        </a:lt1>
        <a:dk2>
          <a:srgbClr val="FFB9BE"/>
        </a:dk2>
        <a:lt2>
          <a:srgbClr val="808080"/>
        </a:lt2>
        <a:accent1>
          <a:srgbClr val="E5B3CC"/>
        </a:accent1>
        <a:accent2>
          <a:srgbClr val="F9DFE8"/>
        </a:accent2>
        <a:accent3>
          <a:srgbClr val="FFFFFF"/>
        </a:accent3>
        <a:accent4>
          <a:srgbClr val="DAD0D0"/>
        </a:accent4>
        <a:accent5>
          <a:srgbClr val="F0D6E2"/>
        </a:accent5>
        <a:accent6>
          <a:srgbClr val="E2CAD2"/>
        </a:accent6>
        <a:hlink>
          <a:srgbClr val="993366"/>
        </a:hlink>
        <a:folHlink>
          <a:srgbClr val="E45A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 purple design template 5">
        <a:dk1>
          <a:srgbClr val="ED9DBD"/>
        </a:dk1>
        <a:lt1>
          <a:srgbClr val="F7DDE6"/>
        </a:lt1>
        <a:dk2>
          <a:srgbClr val="FFCCC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AEBF0"/>
        </a:accent3>
        <a:accent4>
          <a:srgbClr val="CA85A1"/>
        </a:accent4>
        <a:accent5>
          <a:srgbClr val="FFFFFF"/>
        </a:accent5>
        <a:accent6>
          <a:srgbClr val="7FB3E7"/>
        </a:accent6>
        <a:hlink>
          <a:srgbClr val="D67CA5"/>
        </a:hlink>
        <a:folHlink>
          <a:srgbClr val="5E2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 purple design template 6">
        <a:dk1>
          <a:srgbClr val="B2B2B2"/>
        </a:dk1>
        <a:lt1>
          <a:srgbClr val="DDDDDD"/>
        </a:lt1>
        <a:dk2>
          <a:srgbClr val="F0A8B2"/>
        </a:dk2>
        <a:lt2>
          <a:srgbClr val="777777"/>
        </a:lt2>
        <a:accent1>
          <a:srgbClr val="FFFFF7"/>
        </a:accent1>
        <a:accent2>
          <a:srgbClr val="D9496F"/>
        </a:accent2>
        <a:accent3>
          <a:srgbClr val="EBEBEB"/>
        </a:accent3>
        <a:accent4>
          <a:srgbClr val="979797"/>
        </a:accent4>
        <a:accent5>
          <a:srgbClr val="FFFFFA"/>
        </a:accent5>
        <a:accent6>
          <a:srgbClr val="C44164"/>
        </a:accent6>
        <a:hlink>
          <a:srgbClr val="993366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ep purple design template 7">
        <a:dk1>
          <a:srgbClr val="005A58"/>
        </a:dk1>
        <a:lt1>
          <a:srgbClr val="FFCCCC"/>
        </a:lt1>
        <a:dk2>
          <a:srgbClr val="5F9095"/>
        </a:dk2>
        <a:lt2>
          <a:srgbClr val="FFCCCC"/>
        </a:lt2>
        <a:accent1>
          <a:srgbClr val="640032"/>
        </a:accent1>
        <a:accent2>
          <a:srgbClr val="EAC4DD"/>
        </a:accent2>
        <a:accent3>
          <a:srgbClr val="B6C6C8"/>
        </a:accent3>
        <a:accent4>
          <a:srgbClr val="DAAEAE"/>
        </a:accent4>
        <a:accent5>
          <a:srgbClr val="B8AAAD"/>
        </a:accent5>
        <a:accent6>
          <a:srgbClr val="D4B1C8"/>
        </a:accent6>
        <a:hlink>
          <a:srgbClr val="DC7AAB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 purple design template 8">
        <a:dk1>
          <a:srgbClr val="5C1F00"/>
        </a:dk1>
        <a:lt1>
          <a:srgbClr val="FFCCCC"/>
        </a:lt1>
        <a:dk2>
          <a:srgbClr val="D3014C"/>
        </a:dk2>
        <a:lt2>
          <a:srgbClr val="E29096"/>
        </a:lt2>
        <a:accent1>
          <a:srgbClr val="A50021"/>
        </a:accent1>
        <a:accent2>
          <a:srgbClr val="BE7960"/>
        </a:accent2>
        <a:accent3>
          <a:srgbClr val="E6AAB2"/>
        </a:accent3>
        <a:accent4>
          <a:srgbClr val="DAAEAE"/>
        </a:accent4>
        <a:accent5>
          <a:srgbClr val="CFAAAB"/>
        </a:accent5>
        <a:accent6>
          <a:srgbClr val="AC6D56"/>
        </a:accent6>
        <a:hlink>
          <a:srgbClr val="EEAAB7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 purple design template 9">
        <a:dk1>
          <a:srgbClr val="003366"/>
        </a:dk1>
        <a:lt1>
          <a:srgbClr val="FFCCCC"/>
        </a:lt1>
        <a:dk2>
          <a:srgbClr val="EBC1CF"/>
        </a:dk2>
        <a:lt2>
          <a:srgbClr val="FFCCCC"/>
        </a:lt2>
        <a:accent1>
          <a:srgbClr val="D18192"/>
        </a:accent1>
        <a:accent2>
          <a:srgbClr val="DF9D6B"/>
        </a:accent2>
        <a:accent3>
          <a:srgbClr val="F3DDE4"/>
        </a:accent3>
        <a:accent4>
          <a:srgbClr val="DAAEAE"/>
        </a:accent4>
        <a:accent5>
          <a:srgbClr val="E5C1C7"/>
        </a:accent5>
        <a:accent6>
          <a:srgbClr val="CA8E60"/>
        </a:accent6>
        <a:hlink>
          <a:srgbClr val="FFBDD3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 purple design template 10">
        <a:dk1>
          <a:srgbClr val="336699"/>
        </a:dk1>
        <a:lt1>
          <a:srgbClr val="F0D8E2"/>
        </a:lt1>
        <a:dk2>
          <a:srgbClr val="C0C0C0"/>
        </a:dk2>
        <a:lt2>
          <a:srgbClr val="F2E2E5"/>
        </a:lt2>
        <a:accent1>
          <a:srgbClr val="990033"/>
        </a:accent1>
        <a:accent2>
          <a:srgbClr val="969696"/>
        </a:accent2>
        <a:accent3>
          <a:srgbClr val="DCDCDC"/>
        </a:accent3>
        <a:accent4>
          <a:srgbClr val="CDB8C1"/>
        </a:accent4>
        <a:accent5>
          <a:srgbClr val="CAAAAD"/>
        </a:accent5>
        <a:accent6>
          <a:srgbClr val="878787"/>
        </a:accent6>
        <a:hlink>
          <a:srgbClr val="CE98A5"/>
        </a:hlink>
        <a:folHlink>
          <a:srgbClr val="FE8A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 purple design template 11">
        <a:dk1>
          <a:srgbClr val="3E3E5C"/>
        </a:dk1>
        <a:lt1>
          <a:srgbClr val="FFFFFF"/>
        </a:lt1>
        <a:dk2>
          <a:srgbClr val="9E6269"/>
        </a:dk2>
        <a:lt2>
          <a:srgbClr val="FFFFFF"/>
        </a:lt2>
        <a:accent1>
          <a:srgbClr val="805459"/>
        </a:accent1>
        <a:accent2>
          <a:srgbClr val="990033"/>
        </a:accent2>
        <a:accent3>
          <a:srgbClr val="CCB7B9"/>
        </a:accent3>
        <a:accent4>
          <a:srgbClr val="DADADA"/>
        </a:accent4>
        <a:accent5>
          <a:srgbClr val="C0B3B5"/>
        </a:accent5>
        <a:accent6>
          <a:srgbClr val="8A002D"/>
        </a:accent6>
        <a:hlink>
          <a:srgbClr val="FFCCCC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ep purple design template 12">
        <a:dk1>
          <a:srgbClr val="2D2015"/>
        </a:dk1>
        <a:lt1>
          <a:srgbClr val="FFFFFF"/>
        </a:lt1>
        <a:dk2>
          <a:srgbClr val="B16851"/>
        </a:dk2>
        <a:lt2>
          <a:srgbClr val="DE8E94"/>
        </a:lt2>
        <a:accent1>
          <a:srgbClr val="9B6177"/>
        </a:accent1>
        <a:accent2>
          <a:srgbClr val="8F5F2F"/>
        </a:accent2>
        <a:accent3>
          <a:srgbClr val="D5B9B3"/>
        </a:accent3>
        <a:accent4>
          <a:srgbClr val="DADADA"/>
        </a:accent4>
        <a:accent5>
          <a:srgbClr val="CBB7BD"/>
        </a:accent5>
        <a:accent6>
          <a:srgbClr val="81552A"/>
        </a:accent6>
        <a:hlink>
          <a:srgbClr val="D494B1"/>
        </a:hlink>
        <a:folHlink>
          <a:srgbClr val="B8C3C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Deep purple design template</Template>
  <TotalTime>2542</TotalTime>
  <Words>211</Words>
  <Application>Microsoft Office PowerPoint</Application>
  <PresentationFormat>On-screen Show (4:3)</PresentationFormat>
  <Paragraphs>51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Arial Narrow</vt:lpstr>
      <vt:lpstr>Bookman Old Style</vt:lpstr>
      <vt:lpstr>Deep purple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Federalism</dc:title>
  <dc:creator>Owner</dc:creator>
  <cp:lastModifiedBy>Bradley, Richard</cp:lastModifiedBy>
  <cp:revision>93</cp:revision>
  <cp:lastPrinted>2015-11-17T15:47:53Z</cp:lastPrinted>
  <dcterms:created xsi:type="dcterms:W3CDTF">2007-04-13T01:21:19Z</dcterms:created>
  <dcterms:modified xsi:type="dcterms:W3CDTF">2015-11-17T16:06:35Z</dcterms:modified>
</cp:coreProperties>
</file>