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78" r:id="rId4"/>
    <p:sldId id="279" r:id="rId5"/>
    <p:sldId id="280" r:id="rId6"/>
    <p:sldId id="257" r:id="rId7"/>
    <p:sldId id="283" r:id="rId8"/>
    <p:sldId id="284" r:id="rId9"/>
    <p:sldId id="285" r:id="rId10"/>
    <p:sldId id="273" r:id="rId11"/>
    <p:sldId id="271" r:id="rId12"/>
    <p:sldId id="274" r:id="rId13"/>
    <p:sldId id="276" r:id="rId14"/>
    <p:sldId id="272" r:id="rId15"/>
    <p:sldId id="282" r:id="rId16"/>
    <p:sldId id="275" r:id="rId17"/>
    <p:sldId id="258" r:id="rId18"/>
    <p:sldId id="259" r:id="rId19"/>
    <p:sldId id="261" r:id="rId20"/>
    <p:sldId id="262" r:id="rId21"/>
    <p:sldId id="286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66CCFF"/>
    <a:srgbClr val="FF3300"/>
    <a:srgbClr val="33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0" autoAdjust="0"/>
  </p:normalViewPr>
  <p:slideViewPr>
    <p:cSldViewPr>
      <p:cViewPr varScale="1">
        <p:scale>
          <a:sx n="63" d="100"/>
          <a:sy n="63" d="100"/>
        </p:scale>
        <p:origin x="6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B7254-F028-4996-8373-9CAB20CF8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49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817634-9B98-419F-A0BD-0B33A260C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534B0-31B3-41D9-A19F-E7D36460B9D0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1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68F39-809D-4F3E-90CC-902BB78227DB}" type="slidenum">
              <a:rPr lang="en-US"/>
              <a:pPr/>
              <a:t>11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0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F9A2B-7D7A-43DF-8323-3E0A2EEE394B}" type="slidenum">
              <a:rPr lang="en-US"/>
              <a:pPr/>
              <a:t>12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1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15229-6961-4406-87E4-2C52B55A853D}" type="slidenum">
              <a:rPr lang="en-US"/>
              <a:pPr/>
              <a:t>13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2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0CFC4-5DE8-4311-B97C-C567FE882673}" type="slidenum">
              <a:rPr lang="en-US"/>
              <a:pPr/>
              <a:t>14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7D0BE-EB24-40B5-B7D2-EBAE8D46E0E5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22BE5-B199-4A27-96B3-0D62BB13251D}" type="slidenum">
              <a:rPr lang="en-US"/>
              <a:pPr/>
              <a:t>16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81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F4485-BF26-40DA-A170-B4FE9DA6AD8D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7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0FFF0-97B0-46D1-BF67-E23D83F360C3}" type="slidenum">
              <a:rPr lang="en-US"/>
              <a:pPr/>
              <a:t>18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ABA5F-0A11-4252-8E72-A408B150122B}" type="slidenum">
              <a:rPr lang="en-US"/>
              <a:pPr/>
              <a:t>19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72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CA69C-F450-4214-89E9-FFB3643D5841}" type="slidenum">
              <a:rPr lang="en-US"/>
              <a:pPr/>
              <a:t>20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1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2B3E7-D8D2-4241-918B-2442E85B9BCD}" type="slidenum">
              <a:rPr lang="en-US"/>
              <a:pPr/>
              <a:t>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2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CB38B-B73B-47C1-B8AF-31BD64A3C1AA}" type="slidenum">
              <a:rPr lang="en-US"/>
              <a:pPr/>
              <a:t>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E261A-82FD-480C-981D-8911A44AE32E}" type="slidenum">
              <a:rPr lang="en-US"/>
              <a:pPr/>
              <a:t>4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63AD1-532A-4A73-BC30-CF284F210C04}" type="slidenum">
              <a:rPr lang="en-US"/>
              <a:pPr/>
              <a:t>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59598-5198-4065-BAD9-751881150390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7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9EE1-3582-4A15-95FE-F1861CA2D6D3}" type="slidenum">
              <a:rPr lang="en-US"/>
              <a:pPr/>
              <a:t>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0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A52B2-9F08-418D-8E9A-66C4BE4C961B}" type="slidenum">
              <a:rPr lang="en-US"/>
              <a:pPr/>
              <a:t>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0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68216-897D-4BF8-B4D3-89E464A58CB4}" type="slidenum">
              <a:rPr lang="en-US"/>
              <a:pPr/>
              <a:t>10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0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63C594-D887-4181-9B48-73D66205A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0" grpId="0"/>
      <p:bldP spid="413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FBA7F-7A44-4000-A230-F35F4002D8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42F5F-019C-469C-A1EA-B9A91B530C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A64C3-FBEC-4BDF-B68C-B06BBDC00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1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2BF0D-D7C1-42C8-98C2-782695A40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87870-9ACD-4D20-860F-25CD05FB2E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5EA95-756B-482C-9CA2-EBCDCAFC6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0EA4B-44E2-4001-94F9-A159E315E3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5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79AB-7478-44C7-800C-8656B6DA4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64E4B-1083-47D8-9C04-19DAB3452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7F5F5-37E3-4A50-B674-829293031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CFCF4F-F7F5-41FC-80A4-D275D5E7A3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/>
      <p:bldP spid="3110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1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rds.yahoo.com/_ylt=A2KJkIbsvphMgVcAKcOJzbkF;_ylu=X3oDMTBwbnE3NTJpBHBvcwM0BHNlYwNzcgR2dGlkA0kxMjZfNzY-/SIG=1h1bvthtp/EXP=1285165164/**http:/images.search.yahoo.com/images/view?back=http%3A%2F%2Fimages.search.yahoo.com%2Fsearch%2Fimages%3Fp%3Dconstitution%26ei%3DUTF-8%26fr%3Dyfp-t-701%26fr2%3Dtab-web&amp;w=570&amp;h=680&amp;imgurl=www.poorwilliam.net%2Fpix%2Fconstitution-preamble.jpg&amp;rurl=http%3A%2F%2Fwww.poorwilliam.net%2Fj-032004.html&amp;size=203KB&amp;name=Constitution+Pre...&amp;p=constitution&amp;oid=61ddfdc28265d04de13578a3b3315105&amp;fr2=tab-web&amp;no=4&amp;tt=1260000&amp;sigr=118c48rk0&amp;sigi=11hc8r415&amp;sigb=12tf260tt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/url?sa=i&amp;rct=j&amp;q=&amp;esrc=s&amp;frm=1&amp;source=images&amp;cd=&amp;cad=rja&amp;docid=erfVgZfcmRCg-M&amp;tbnid=0ft5VND_gqX79M:&amp;ved=0CAUQjRw&amp;url=http://www.liberalamerica.org/tag/surveillance/&amp;ei=GU8BU83ZMZPqoASE44I4&amp;psig=AFQjCNE64z1XYhr3pQF82Ou08HfQBlUeTw&amp;ust=1392680825730002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Pj040109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3" descr="375404-bigthumbnail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620000" cy="3462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6350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Congressional Powers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3" name="Picture 7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expressed powers of Congress listed in the </a:t>
            </a:r>
            <a:r>
              <a:rPr lang="en-US" sz="5400" b="1" i="1"/>
              <a:t>Constitution</a:t>
            </a:r>
            <a:r>
              <a:rPr lang="en-US" sz="5400" b="1"/>
              <a:t> 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regulation of commerce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manufacturing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child labor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wages &amp; work hours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labor unions</a:t>
            </a:r>
          </a:p>
        </p:txBody>
      </p:sp>
      <p:pic>
        <p:nvPicPr>
          <p:cNvPr id="80901" name="Picture 5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219200"/>
            <a:ext cx="18510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WordArt 6" descr="Dark horizontal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3152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pattFill prst="dkHorz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Enumerated Powers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3" name="Picture 9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Senate must give president consent for</a:t>
            </a:r>
          </a:p>
          <a:p>
            <a:pPr lvl="1"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treaties</a:t>
            </a:r>
          </a:p>
          <a:p>
            <a:pPr lvl="1"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ambassador appointments </a:t>
            </a:r>
          </a:p>
          <a:p>
            <a:pPr lvl="1"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Supreme Court justice appointments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Congress has power to create lower federal courts</a:t>
            </a:r>
          </a:p>
          <a:p>
            <a:pPr>
              <a:spcBef>
                <a:spcPct val="0"/>
              </a:spcBef>
              <a:buClr>
                <a:schemeClr val="hlink"/>
              </a:buClr>
              <a:buSzTx/>
              <a:buFont typeface="Wingdings 3" panose="05040102010807070707" pitchFamily="18" charset="2"/>
              <a:buChar char="c"/>
            </a:pPr>
            <a:endParaRPr lang="en-US" sz="48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Congress can admit new states and adopt all rules and regulations respecting U.S. properties and territories</a:t>
            </a:r>
          </a:p>
        </p:txBody>
      </p:sp>
      <p:pic>
        <p:nvPicPr>
          <p:cNvPr id="82951" name="Picture 7" descr="cap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11550"/>
            <a:ext cx="455295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72600" cy="68580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Congress can </a:t>
            </a:r>
          </a:p>
          <a:p>
            <a:pPr lvl="1"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propose constitutional amendments</a:t>
            </a:r>
          </a:p>
          <a:p>
            <a:pPr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Congress can declare war</a:t>
            </a:r>
          </a:p>
          <a:p>
            <a:pPr lvl="1"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create &amp; maintain a military</a:t>
            </a:r>
          </a:p>
        </p:txBody>
      </p:sp>
      <p:pic>
        <p:nvPicPr>
          <p:cNvPr id="87044" name="Picture 4" descr="MCj014951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78300"/>
            <a:ext cx="37338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 i="1"/>
              <a:t>Necessary and Proper Clause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Congress can do whatever it takes to carry out its other powers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draft</a:t>
            </a:r>
          </a:p>
        </p:txBody>
      </p:sp>
      <p:sp>
        <p:nvSpPr>
          <p:cNvPr id="78854" name="WordArt 6" descr="stars-and-stripes_179317-1920x1080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Implied Powers</a:t>
            </a:r>
          </a:p>
        </p:txBody>
      </p:sp>
      <p:pic>
        <p:nvPicPr>
          <p:cNvPr id="78855" name="Picture 7" descr="MP90040110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4575"/>
            <a:ext cx="208121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9507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350"/>
            <a:ext cx="9144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9" name="Picture 7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336600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powers ingrained so deeply in an institution that they need not be stated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336600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right to conduct investigations and compel testimony</a:t>
            </a:r>
          </a:p>
        </p:txBody>
      </p:sp>
      <p:sp>
        <p:nvSpPr>
          <p:cNvPr id="84998" name="WordArt 6" descr="red-white-and-blue-backgroundsr-720x450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969696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Inherent Powers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SzPct val="125000"/>
              <a:buFont typeface="Wingdings" panose="05000000000000000000" pitchFamily="2" charset="2"/>
              <a:buBlip>
                <a:blip r:embed="rId4"/>
              </a:buBlip>
            </a:pPr>
            <a:r>
              <a:rPr lang="en-US" sz="6600" b="1"/>
              <a:t>writ of habeas corpus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25000"/>
              <a:buFont typeface="Wingdings" panose="05000000000000000000" pitchFamily="2" charset="2"/>
              <a:buBlip>
                <a:blip r:embed="rId4"/>
              </a:buBlip>
            </a:pPr>
            <a:r>
              <a:rPr lang="en-US" sz="6600" b="1"/>
              <a:t>bills of attainder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25000"/>
              <a:buFont typeface="Wingdings" panose="05000000000000000000" pitchFamily="2" charset="2"/>
              <a:buBlip>
                <a:blip r:embed="rId4"/>
              </a:buBlip>
            </a:pPr>
            <a:r>
              <a:rPr lang="en-US" sz="6600" b="1"/>
              <a:t>ex post facto laws</a:t>
            </a: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990600" y="152400"/>
            <a:ext cx="73152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i="1" kern="10">
                <a:gradFill rotWithShape="1">
                  <a:gsLst>
                    <a:gs pos="0">
                      <a:schemeClr val="tx1"/>
                    </a:gs>
                    <a:gs pos="5000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Powers Denied</a:t>
            </a:r>
          </a:p>
        </p:txBody>
      </p:sp>
      <p:pic>
        <p:nvPicPr>
          <p:cNvPr id="1040" name="Picture 16" descr="ANd9GcTpszwB6M9BgGRH2hwiNeMa7aVbLASO89tT-7MtuiMwM6ZGiIZ-L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39243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371600"/>
            <a:ext cx="9372600" cy="54864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33CC33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Taxing &amp; Spending Power</a:t>
            </a:r>
          </a:p>
          <a:p>
            <a:pPr lvl="1">
              <a:spcBef>
                <a:spcPct val="0"/>
              </a:spcBef>
              <a:buClr>
                <a:srgbClr val="33CC33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revenue bills start in the HOR</a:t>
            </a:r>
          </a:p>
          <a:p>
            <a:pPr lvl="1">
              <a:spcBef>
                <a:spcPct val="0"/>
              </a:spcBef>
              <a:buClr>
                <a:srgbClr val="33CC33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appropriations bills</a:t>
            </a:r>
          </a:p>
          <a:p>
            <a:pPr lvl="2">
              <a:spcBef>
                <a:spcPct val="0"/>
              </a:spcBef>
              <a:buClr>
                <a:srgbClr val="33CC33"/>
              </a:buClr>
              <a:buSzPct val="125000"/>
              <a:buFont typeface="Wingdings 3" panose="05040102010807070707" pitchFamily="18" charset="2"/>
              <a:buBlip>
                <a:blip r:embed="rId4"/>
              </a:buBlip>
            </a:pPr>
            <a:r>
              <a:rPr lang="en-US" sz="5400" b="1"/>
              <a:t>authorizes the spending of money</a:t>
            </a:r>
          </a:p>
        </p:txBody>
      </p:sp>
      <p:sp>
        <p:nvSpPr>
          <p:cNvPr id="6149" name="WordArt 5" descr="american-flag-desktop-background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86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cs typeface="Times New Roman" panose="02020603050405020304" pitchFamily="18" charset="0"/>
              </a:rPr>
              <a:t>Legislative Powers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WordArt 6" descr="Blue-White-Red_1600x900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305800" cy="1449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cs typeface="Times New Roman" panose="02020603050405020304" pitchFamily="18" charset="0"/>
              </a:rPr>
              <a:t>Nonlegislative Powers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76200" y="1447800"/>
            <a:ext cx="9448800" cy="46132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SzPct val="125000"/>
              <a:buFont typeface="Wingdings" panose="05000000000000000000" pitchFamily="2" charset="2"/>
              <a:buBlip>
                <a:blip r:embed="rId5"/>
              </a:buBlip>
            </a:pPr>
            <a:r>
              <a:rPr lang="en-US" sz="6000" b="1"/>
              <a:t>Choose a Prez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SzPct val="125000"/>
              <a:buFont typeface="Wingdings" panose="05000000000000000000" pitchFamily="2" charset="2"/>
              <a:buBlip>
                <a:blip r:embed="rId5"/>
              </a:buBlip>
            </a:pPr>
            <a:r>
              <a:rPr lang="en-US" sz="6000" b="1"/>
              <a:t>20</a:t>
            </a:r>
            <a:r>
              <a:rPr lang="en-US" sz="6000" b="1" baseline="30000"/>
              <a:t>th</a:t>
            </a:r>
            <a:r>
              <a:rPr lang="en-US" sz="6000" b="1"/>
              <a:t> &amp; 25</a:t>
            </a:r>
            <a:r>
              <a:rPr lang="en-US" sz="6000" b="1" baseline="30000"/>
              <a:t>th</a:t>
            </a:r>
            <a:r>
              <a:rPr lang="en-US" sz="6000" b="1"/>
              <a:t> Amendments</a:t>
            </a:r>
          </a:p>
          <a:p>
            <a:pPr>
              <a:lnSpc>
                <a:spcPct val="95000"/>
              </a:lnSpc>
              <a:spcBef>
                <a:spcPct val="0"/>
              </a:spcBef>
              <a:buSzPct val="125000"/>
              <a:buFont typeface="Wingdings" panose="05000000000000000000" pitchFamily="2" charset="2"/>
              <a:buBlip>
                <a:blip r:embed="rId5"/>
              </a:buBlip>
            </a:pPr>
            <a:r>
              <a:rPr lang="en-US" sz="6000" b="1"/>
              <a:t>removal power</a:t>
            </a:r>
          </a:p>
        </p:txBody>
      </p:sp>
      <p:pic>
        <p:nvPicPr>
          <p:cNvPr id="17414" name="Picture 6" descr="bill-of-rights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3124200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istock_000006279473med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43840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Great_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" panose="05000000000000000000" pitchFamily="2" charset="2"/>
              <a:buBlip>
                <a:blip r:embed="rId4"/>
              </a:buBlip>
            </a:pPr>
            <a:r>
              <a:rPr lang="en-US" sz="5400" b="1"/>
              <a:t>cooperation &amp; conflict exists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" panose="05000000000000000000" pitchFamily="2" charset="2"/>
              <a:buBlip>
                <a:blip r:embed="rId4"/>
              </a:buBlip>
            </a:pPr>
            <a:r>
              <a:rPr lang="en-US" sz="5400" b="1"/>
              <a:t>checks &amp; balances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" panose="05000000000000000000" pitchFamily="2" charset="2"/>
              <a:buBlip>
                <a:blip r:embed="rId4"/>
              </a:buBlip>
            </a:pPr>
            <a:r>
              <a:rPr lang="en-US" sz="5400" b="1"/>
              <a:t>legislative veto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" panose="05000000000000000000" pitchFamily="2" charset="2"/>
              <a:buBlip>
                <a:blip r:embed="rId4"/>
              </a:buBlip>
            </a:pPr>
            <a:r>
              <a:rPr lang="en-US" sz="5400" b="1"/>
              <a:t>line-item veto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" panose="05000000000000000000" pitchFamily="2" charset="2"/>
              <a:buBlip>
                <a:blip r:embed="rId4"/>
              </a:buBlip>
            </a:pPr>
            <a:r>
              <a:rPr lang="en-US" sz="5400" b="1"/>
              <a:t>party politics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125000"/>
              <a:buFont typeface="Wingdings" panose="05000000000000000000" pitchFamily="2" charset="2"/>
              <a:buBlip>
                <a:blip r:embed="rId4"/>
              </a:buBlip>
            </a:pPr>
            <a:r>
              <a:rPr lang="en-US" sz="5400" b="1"/>
              <a:t>differing political timetables</a:t>
            </a:r>
          </a:p>
        </p:txBody>
      </p:sp>
      <p:sp>
        <p:nvSpPr>
          <p:cNvPr id="9224" name="WordArt 8" descr="American-Flag-Background-640x360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458200" cy="1308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cs typeface="Times New Roman" panose="02020603050405020304" pitchFamily="18" charset="0"/>
              </a:rPr>
              <a:t>Congress &amp; da Prez</a:t>
            </a:r>
          </a:p>
        </p:txBody>
      </p:sp>
      <p:pic>
        <p:nvPicPr>
          <p:cNvPr id="9228" name="Picture 12" descr="l_check_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581400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28600"/>
            <a:ext cx="9143999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4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Great_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019800" y="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CC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out of many, one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6019800" y="457200"/>
            <a:ext cx="1371600" cy="1371600"/>
          </a:xfrm>
          <a:prstGeom prst="line">
            <a:avLst/>
          </a:prstGeom>
          <a:noFill/>
          <a:ln w="127000">
            <a:solidFill>
              <a:srgbClr val="66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Great_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Line 4"/>
          <p:cNvSpPr>
            <a:spLocks noChangeShapeType="1"/>
          </p:cNvSpPr>
          <p:nvPr/>
        </p:nvSpPr>
        <p:spPr bwMode="auto">
          <a:xfrm flipV="1">
            <a:off x="1371600" y="4800600"/>
            <a:ext cx="1143000" cy="609600"/>
          </a:xfrm>
          <a:prstGeom prst="line">
            <a:avLst/>
          </a:prstGeom>
          <a:noFill/>
          <a:ln w="127000">
            <a:solidFill>
              <a:srgbClr val="66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0" y="5181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66CC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Peace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19800" y="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CC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out of many, one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H="1">
            <a:off x="6019800" y="457200"/>
            <a:ext cx="1371600" cy="1371600"/>
          </a:xfrm>
          <a:prstGeom prst="line">
            <a:avLst/>
          </a:prstGeom>
          <a:noFill/>
          <a:ln w="127000">
            <a:solidFill>
              <a:srgbClr val="66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Great_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Line 4"/>
          <p:cNvSpPr>
            <a:spLocks noChangeShapeType="1"/>
          </p:cNvSpPr>
          <p:nvPr/>
        </p:nvSpPr>
        <p:spPr bwMode="auto">
          <a:xfrm flipV="1">
            <a:off x="1371600" y="4800600"/>
            <a:ext cx="1143000" cy="609600"/>
          </a:xfrm>
          <a:prstGeom prst="line">
            <a:avLst/>
          </a:prstGeom>
          <a:noFill/>
          <a:ln w="127000">
            <a:solidFill>
              <a:srgbClr val="66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0" y="5181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66CC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Peace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7239000" y="51816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>
                <a:solidFill>
                  <a:srgbClr val="66CC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War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H="1" flipV="1">
            <a:off x="6477000" y="4800600"/>
            <a:ext cx="1219200" cy="533400"/>
          </a:xfrm>
          <a:prstGeom prst="line">
            <a:avLst/>
          </a:prstGeom>
          <a:noFill/>
          <a:ln w="127000">
            <a:solidFill>
              <a:srgbClr val="66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6019800" y="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CC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out of many, one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>
            <a:off x="6019800" y="457200"/>
            <a:ext cx="1371600" cy="1371600"/>
          </a:xfrm>
          <a:prstGeom prst="line">
            <a:avLst/>
          </a:prstGeom>
          <a:noFill/>
          <a:ln w="127000">
            <a:solidFill>
              <a:srgbClr val="66CC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040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rgbClr val="33CC33"/>
              </a:buClr>
              <a:buSzPct val="125000"/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5400" b="1"/>
              <a:t>John Locke believed that the legislature is the most powerful branch of government because it makes laws</a:t>
            </a:r>
          </a:p>
        </p:txBody>
      </p:sp>
      <p:sp>
        <p:nvSpPr>
          <p:cNvPr id="8205" name="WordArt 1037" descr="Blue-White-Red_1600x900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7630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cs typeface="Times New Roman" panose="02020603050405020304" pitchFamily="18" charset="0"/>
              </a:rPr>
              <a:t>What are Congress's Constitutional Powers?</a:t>
            </a:r>
          </a:p>
        </p:txBody>
      </p:sp>
      <p:pic>
        <p:nvPicPr>
          <p:cNvPr id="8207" name="Picture 1039" descr="ANd9GcTRDCNlKpZIA09qCbFZeSrpUk-WjfIrQ-FVTgwW9-WDsgBeGH-5b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8923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4" name="Picture 8" descr="183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33CC33"/>
              </a:buClr>
              <a:buSzPct val="125000"/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5400" b="1"/>
              <a:t>out of mistrust of any concentration of political power, the Framers carefully limited Congress’s powers</a:t>
            </a:r>
          </a:p>
        </p:txBody>
      </p:sp>
      <p:pic>
        <p:nvPicPr>
          <p:cNvPr id="106503" name="Picture 7" descr="MC90019752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95592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6" name="Picture 10" descr="1044px-Seal_of_the_United_States_Congr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9075"/>
            <a:ext cx="283368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Snapshots daily carto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0"/>
            <a:ext cx="635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0000"/>
            </a:gs>
            <a:gs pos="100000">
              <a:srgbClr val="00206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2" y="304800"/>
            <a:ext cx="885451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2">
      <a:dk1>
        <a:srgbClr val="000000"/>
      </a:dk1>
      <a:lt1>
        <a:srgbClr val="CCECFF"/>
      </a:lt1>
      <a:dk2>
        <a:srgbClr val="330099"/>
      </a:dk2>
      <a:lt2>
        <a:srgbClr val="0099CC"/>
      </a:lt2>
      <a:accent1>
        <a:srgbClr val="009999"/>
      </a:accent1>
      <a:accent2>
        <a:srgbClr val="FF99CC"/>
      </a:accent2>
      <a:accent3>
        <a:srgbClr val="E2F4FF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2586</TotalTime>
  <Words>256</Words>
  <Application>Microsoft Office PowerPoint</Application>
  <PresentationFormat>On-screen Show (4:3)</PresentationFormat>
  <Paragraphs>73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Times New Roman</vt:lpstr>
      <vt:lpstr>Wingdings</vt:lpstr>
      <vt:lpstr>Wingdings 3</vt:lpstr>
      <vt:lpstr>Azure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Congressional Powers</dc:title>
  <dc:creator>rbradley</dc:creator>
  <cp:lastModifiedBy>Bradley, Richard D</cp:lastModifiedBy>
  <cp:revision>103</cp:revision>
  <cp:lastPrinted>2016-09-19T14:31:30Z</cp:lastPrinted>
  <dcterms:created xsi:type="dcterms:W3CDTF">2007-02-18T22:59:53Z</dcterms:created>
  <dcterms:modified xsi:type="dcterms:W3CDTF">2019-09-13T16:24:40Z</dcterms:modified>
</cp:coreProperties>
</file>